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Prata" charset="1" panose="00000500000000000000"/>
      <p:regular r:id="rId17"/>
    </p:embeddedFont>
    <p:embeddedFont>
      <p:font typeface="Josefin Sans" charset="1" panose="00000500000000000000"/>
      <p:regular r:id="rId18"/>
    </p:embeddedFont>
    <p:embeddedFont>
      <p:font typeface="Josefin Sans Bold" charset="1" panose="00000800000000000000"/>
      <p:regular r:id="rId19"/>
    </p:embeddedFont>
    <p:embeddedFont>
      <p:font typeface="Open Sauce" charset="1" panose="00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6.png" Type="http://schemas.openxmlformats.org/officeDocument/2006/relationships/image"/><Relationship Id="rId12" Target="https://www.flipkart.com" TargetMode="External" Type="http://schemas.openxmlformats.org/officeDocument/2006/relationships/hyperlink"/><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12" Target="../media/image14.png" Type="http://schemas.openxmlformats.org/officeDocument/2006/relationships/image"/><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9.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true" flipV="false" rot="0">
            <a:off x="13709294" y="7811781"/>
            <a:ext cx="4605058" cy="2475219"/>
          </a:xfrm>
          <a:custGeom>
            <a:avLst/>
            <a:gdLst/>
            <a:ahLst/>
            <a:cxnLst/>
            <a:rect r="r" b="b" t="t" l="l"/>
            <a:pathLst>
              <a:path h="2475219" w="4605058">
                <a:moveTo>
                  <a:pt x="4605058" y="0"/>
                </a:moveTo>
                <a:lnTo>
                  <a:pt x="0" y="0"/>
                </a:lnTo>
                <a:lnTo>
                  <a:pt x="0" y="2475219"/>
                </a:lnTo>
                <a:lnTo>
                  <a:pt x="4605058" y="2475219"/>
                </a:lnTo>
                <a:lnTo>
                  <a:pt x="4605058" y="0"/>
                </a:lnTo>
                <a:close/>
              </a:path>
            </a:pathLst>
          </a:custGeom>
          <a:blipFill>
            <a:blip r:embed="rId3">
              <a:alphaModFix amt="10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0" y="0"/>
            <a:ext cx="873100" cy="2024580"/>
          </a:xfrm>
          <a:custGeom>
            <a:avLst/>
            <a:gdLst/>
            <a:ahLst/>
            <a:cxnLst/>
            <a:rect r="r" b="b" t="t" l="l"/>
            <a:pathLst>
              <a:path h="2024580" w="873100">
                <a:moveTo>
                  <a:pt x="873100" y="2024580"/>
                </a:moveTo>
                <a:lnTo>
                  <a:pt x="0" y="2024580"/>
                </a:lnTo>
                <a:lnTo>
                  <a:pt x="0" y="0"/>
                </a:lnTo>
                <a:lnTo>
                  <a:pt x="873100" y="0"/>
                </a:lnTo>
                <a:lnTo>
                  <a:pt x="873100" y="2024580"/>
                </a:lnTo>
                <a:close/>
              </a:path>
            </a:pathLst>
          </a:custGeom>
          <a:blipFill>
            <a:blip r:embed="rId5">
              <a:alphaModFix amt="10999"/>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780823" y="3642981"/>
            <a:ext cx="15341644" cy="2583279"/>
          </a:xfrm>
          <a:prstGeom prst="rect">
            <a:avLst/>
          </a:prstGeom>
        </p:spPr>
        <p:txBody>
          <a:bodyPr anchor="t" rtlCol="false" tIns="0" lIns="0" bIns="0" rIns="0">
            <a:spAutoFit/>
          </a:bodyPr>
          <a:lstStyle/>
          <a:p>
            <a:pPr algn="ctr">
              <a:lnSpc>
                <a:spcPts val="10137"/>
              </a:lnSpc>
            </a:pPr>
            <a:r>
              <a:rPr lang="en-US" sz="8815">
                <a:solidFill>
                  <a:srgbClr val="FFFFFF"/>
                </a:solidFill>
                <a:latin typeface="Prata"/>
                <a:ea typeface="Prata"/>
                <a:cs typeface="Prata"/>
                <a:sym typeface="Prata"/>
              </a:rPr>
              <a:t>ELECTRONICS REVIEW ANALYSIS</a:t>
            </a:r>
          </a:p>
        </p:txBody>
      </p:sp>
      <p:sp>
        <p:nvSpPr>
          <p:cNvPr name="TextBox 6" id="6"/>
          <p:cNvSpPr txBox="true"/>
          <p:nvPr/>
        </p:nvSpPr>
        <p:spPr>
          <a:xfrm rot="0">
            <a:off x="5641988" y="6607260"/>
            <a:ext cx="7004023" cy="464402"/>
          </a:xfrm>
          <a:prstGeom prst="rect">
            <a:avLst/>
          </a:prstGeom>
        </p:spPr>
        <p:txBody>
          <a:bodyPr anchor="t" rtlCol="false" tIns="0" lIns="0" bIns="0" rIns="0">
            <a:spAutoFit/>
          </a:bodyPr>
          <a:lstStyle/>
          <a:p>
            <a:pPr algn="ctr">
              <a:lnSpc>
                <a:spcPts val="3876"/>
              </a:lnSpc>
            </a:pPr>
            <a:r>
              <a:rPr lang="en-US" sz="2673" spc="1090">
                <a:solidFill>
                  <a:srgbClr val="F4D314"/>
                </a:solidFill>
                <a:latin typeface="Josefin Sans"/>
                <a:ea typeface="Josefin Sans"/>
                <a:cs typeface="Josefin Sans"/>
                <a:sym typeface="Josefin Sans"/>
              </a:rPr>
              <a:t>J V PURUSHOTHAM</a:t>
            </a:r>
          </a:p>
        </p:txBody>
      </p:sp>
      <p:sp>
        <p:nvSpPr>
          <p:cNvPr name="TextBox 7" id="7"/>
          <p:cNvSpPr txBox="true"/>
          <p:nvPr/>
        </p:nvSpPr>
        <p:spPr>
          <a:xfrm rot="0">
            <a:off x="4983807" y="1919805"/>
            <a:ext cx="8041672" cy="1239750"/>
          </a:xfrm>
          <a:prstGeom prst="rect">
            <a:avLst/>
          </a:prstGeom>
        </p:spPr>
        <p:txBody>
          <a:bodyPr anchor="t" rtlCol="false" tIns="0" lIns="0" bIns="0" rIns="0">
            <a:spAutoFit/>
          </a:bodyPr>
          <a:lstStyle/>
          <a:p>
            <a:pPr algn="ctr">
              <a:lnSpc>
                <a:spcPts val="5006"/>
              </a:lnSpc>
            </a:pPr>
            <a:r>
              <a:rPr lang="en-US" b="true" sz="3452" spc="517">
                <a:solidFill>
                  <a:srgbClr val="F4D314"/>
                </a:solidFill>
                <a:latin typeface="Josefin Sans Bold"/>
                <a:ea typeface="Josefin Sans Bold"/>
                <a:cs typeface="Josefin Sans Bold"/>
                <a:sym typeface="Josefin Sans Bold"/>
              </a:rPr>
              <a:t>DESCRIPTIVE ANALYSIS PROJECT - CSD 301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0">
            <a:off x="1028700" y="8484450"/>
            <a:ext cx="775789" cy="773850"/>
          </a:xfrm>
          <a:custGeom>
            <a:avLst/>
            <a:gdLst/>
            <a:ahLst/>
            <a:cxnLst/>
            <a:rect r="r" b="b" t="t" l="l"/>
            <a:pathLst>
              <a:path h="773850" w="775789">
                <a:moveTo>
                  <a:pt x="0" y="0"/>
                </a:moveTo>
                <a:lnTo>
                  <a:pt x="775789" y="0"/>
                </a:lnTo>
                <a:lnTo>
                  <a:pt x="775789" y="773850"/>
                </a:lnTo>
                <a:lnTo>
                  <a:pt x="0" y="773850"/>
                </a:lnTo>
                <a:lnTo>
                  <a:pt x="0" y="0"/>
                </a:lnTo>
                <a:close/>
              </a:path>
            </a:pathLst>
          </a:custGeom>
          <a:blipFill>
            <a:blip r:embed="rId3"/>
            <a:stretch>
              <a:fillRect l="0" t="0" r="0" b="0"/>
            </a:stretch>
          </a:blipFill>
        </p:spPr>
      </p:sp>
      <p:sp>
        <p:nvSpPr>
          <p:cNvPr name="Freeform 4" id="4"/>
          <p:cNvSpPr/>
          <p:nvPr/>
        </p:nvSpPr>
        <p:spPr>
          <a:xfrm flipH="false" flipV="false" rot="0">
            <a:off x="16251715" y="-5311"/>
            <a:ext cx="2062637" cy="1835747"/>
          </a:xfrm>
          <a:custGeom>
            <a:avLst/>
            <a:gdLst/>
            <a:ahLst/>
            <a:cxnLst/>
            <a:rect r="r" b="b" t="t" l="l"/>
            <a:pathLst>
              <a:path h="1835747" w="2062637">
                <a:moveTo>
                  <a:pt x="0" y="0"/>
                </a:moveTo>
                <a:lnTo>
                  <a:pt x="2062637" y="0"/>
                </a:lnTo>
                <a:lnTo>
                  <a:pt x="2062637" y="1835747"/>
                </a:lnTo>
                <a:lnTo>
                  <a:pt x="0" y="1835747"/>
                </a:lnTo>
                <a:lnTo>
                  <a:pt x="0" y="0"/>
                </a:lnTo>
                <a:close/>
              </a:path>
            </a:pathLst>
          </a:custGeom>
          <a:blipFill>
            <a:blip r:embed="rId4">
              <a:alphaModFix amt="26000"/>
            </a:blip>
            <a:stretch>
              <a:fillRect l="0" t="0" r="0" b="0"/>
            </a:stretch>
          </a:blipFill>
        </p:spPr>
      </p:sp>
      <p:sp>
        <p:nvSpPr>
          <p:cNvPr name="Freeform 5" id="5"/>
          <p:cNvSpPr/>
          <p:nvPr/>
        </p:nvSpPr>
        <p:spPr>
          <a:xfrm flipH="true" flipV="false" rot="0">
            <a:off x="13709294" y="7811781"/>
            <a:ext cx="4605058" cy="2475219"/>
          </a:xfrm>
          <a:custGeom>
            <a:avLst/>
            <a:gdLst/>
            <a:ahLst/>
            <a:cxnLst/>
            <a:rect r="r" b="b" t="t" l="l"/>
            <a:pathLst>
              <a:path h="2475219" w="4605058">
                <a:moveTo>
                  <a:pt x="4605058" y="0"/>
                </a:moveTo>
                <a:lnTo>
                  <a:pt x="0" y="0"/>
                </a:lnTo>
                <a:lnTo>
                  <a:pt x="0" y="2475219"/>
                </a:lnTo>
                <a:lnTo>
                  <a:pt x="4605058" y="2475219"/>
                </a:lnTo>
                <a:lnTo>
                  <a:pt x="4605058" y="0"/>
                </a:lnTo>
                <a:close/>
              </a:path>
            </a:pathLst>
          </a:custGeom>
          <a:blipFill>
            <a:blip r:embed="rId5">
              <a:alphaModFix amt="10999"/>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0">
            <a:off x="0" y="0"/>
            <a:ext cx="873100" cy="2024580"/>
          </a:xfrm>
          <a:custGeom>
            <a:avLst/>
            <a:gdLst/>
            <a:ahLst/>
            <a:cxnLst/>
            <a:rect r="r" b="b" t="t" l="l"/>
            <a:pathLst>
              <a:path h="2024580" w="873100">
                <a:moveTo>
                  <a:pt x="873100" y="2024580"/>
                </a:moveTo>
                <a:lnTo>
                  <a:pt x="0" y="2024580"/>
                </a:lnTo>
                <a:lnTo>
                  <a:pt x="0" y="0"/>
                </a:lnTo>
                <a:lnTo>
                  <a:pt x="873100" y="0"/>
                </a:lnTo>
                <a:lnTo>
                  <a:pt x="873100" y="2024580"/>
                </a:lnTo>
                <a:close/>
              </a:path>
            </a:pathLst>
          </a:custGeom>
          <a:blipFill>
            <a:blip r:embed="rId7">
              <a:alphaModFix amt="10999"/>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3709294" y="2494687"/>
            <a:ext cx="381963" cy="370026"/>
          </a:xfrm>
          <a:custGeom>
            <a:avLst/>
            <a:gdLst/>
            <a:ahLst/>
            <a:cxnLst/>
            <a:rect r="r" b="b" t="t" l="l"/>
            <a:pathLst>
              <a:path h="370026" w="381963">
                <a:moveTo>
                  <a:pt x="0" y="0"/>
                </a:moveTo>
                <a:lnTo>
                  <a:pt x="381963" y="0"/>
                </a:lnTo>
                <a:lnTo>
                  <a:pt x="381963" y="370027"/>
                </a:lnTo>
                <a:lnTo>
                  <a:pt x="0" y="37002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9651888" y="-5311"/>
            <a:ext cx="8662464" cy="10287000"/>
          </a:xfrm>
          <a:custGeom>
            <a:avLst/>
            <a:gdLst/>
            <a:ahLst/>
            <a:cxnLst/>
            <a:rect r="r" b="b" t="t" l="l"/>
            <a:pathLst>
              <a:path h="10287000" w="8662464">
                <a:moveTo>
                  <a:pt x="0" y="0"/>
                </a:moveTo>
                <a:lnTo>
                  <a:pt x="8662464" y="0"/>
                </a:lnTo>
                <a:lnTo>
                  <a:pt x="8662464" y="10287000"/>
                </a:lnTo>
                <a:lnTo>
                  <a:pt x="0" y="10287000"/>
                </a:lnTo>
                <a:lnTo>
                  <a:pt x="0" y="0"/>
                </a:lnTo>
                <a:close/>
              </a:path>
            </a:pathLst>
          </a:custGeom>
          <a:blipFill>
            <a:blip r:embed="rId11"/>
            <a:stretch>
              <a:fillRect l="-46586" t="0" r="-70315" b="0"/>
            </a:stretch>
          </a:blipFill>
        </p:spPr>
      </p:sp>
      <p:sp>
        <p:nvSpPr>
          <p:cNvPr name="TextBox 9" id="9"/>
          <p:cNvSpPr txBox="true"/>
          <p:nvPr/>
        </p:nvSpPr>
        <p:spPr>
          <a:xfrm rot="0">
            <a:off x="1028700" y="1767086"/>
            <a:ext cx="4851113" cy="727601"/>
          </a:xfrm>
          <a:prstGeom prst="rect">
            <a:avLst/>
          </a:prstGeom>
        </p:spPr>
        <p:txBody>
          <a:bodyPr anchor="t" rtlCol="false" tIns="0" lIns="0" bIns="0" rIns="0">
            <a:spAutoFit/>
          </a:bodyPr>
          <a:lstStyle/>
          <a:p>
            <a:pPr algn="l">
              <a:lnSpc>
                <a:spcPts val="5845"/>
              </a:lnSpc>
            </a:pPr>
            <a:r>
              <a:rPr lang="en-US" sz="5082">
                <a:solidFill>
                  <a:srgbClr val="FFFFFF"/>
                </a:solidFill>
                <a:latin typeface="Prata"/>
                <a:ea typeface="Prata"/>
                <a:cs typeface="Prata"/>
                <a:sym typeface="Prata"/>
              </a:rPr>
              <a:t>REFERENCES</a:t>
            </a:r>
          </a:p>
        </p:txBody>
      </p:sp>
      <p:sp>
        <p:nvSpPr>
          <p:cNvPr name="TextBox 10" id="10"/>
          <p:cNvSpPr txBox="true"/>
          <p:nvPr/>
        </p:nvSpPr>
        <p:spPr>
          <a:xfrm rot="0">
            <a:off x="1028700" y="3308005"/>
            <a:ext cx="7556044" cy="3641726"/>
          </a:xfrm>
          <a:prstGeom prst="rect">
            <a:avLst/>
          </a:prstGeom>
        </p:spPr>
        <p:txBody>
          <a:bodyPr anchor="t" rtlCol="false" tIns="0" lIns="0" bIns="0" rIns="0">
            <a:spAutoFit/>
          </a:bodyPr>
          <a:lstStyle/>
          <a:p>
            <a:pPr algn="l" marL="647695" indent="-323848" lvl="1">
              <a:lnSpc>
                <a:spcPts val="4199"/>
              </a:lnSpc>
              <a:buFont typeface="Arial"/>
              <a:buChar char="•"/>
            </a:pPr>
            <a:r>
              <a:rPr lang="en-US" sz="2999">
                <a:solidFill>
                  <a:srgbClr val="FFFFFF"/>
                </a:solidFill>
                <a:latin typeface="Open Sauce"/>
                <a:ea typeface="Open Sauce"/>
                <a:cs typeface="Open Sauce"/>
                <a:sym typeface="Open Sauce"/>
              </a:rPr>
              <a:t>Flipkart (</a:t>
            </a:r>
            <a:r>
              <a:rPr lang="en-US" sz="2999" u="sng">
                <a:solidFill>
                  <a:srgbClr val="FFFFFF"/>
                </a:solidFill>
                <a:latin typeface="Open Sauce"/>
                <a:ea typeface="Open Sauce"/>
                <a:cs typeface="Open Sauce"/>
                <a:sym typeface="Open Sauce"/>
                <a:hlinkClick r:id="rId12" tooltip="https://www.flipkart.com"/>
              </a:rPr>
              <a:t>https://www.flipkart.com</a:t>
            </a:r>
            <a:r>
              <a:rPr lang="en-US" sz="2999">
                <a:solidFill>
                  <a:srgbClr val="FFFFFF"/>
                </a:solidFill>
                <a:latin typeface="Open Sauce"/>
                <a:ea typeface="Open Sauce"/>
                <a:cs typeface="Open Sauce"/>
                <a:sym typeface="Open Sauce"/>
              </a:rPr>
              <a:t>)</a:t>
            </a:r>
          </a:p>
          <a:p>
            <a:pPr algn="l" marL="647695" indent="-323848" lvl="1">
              <a:lnSpc>
                <a:spcPts val="4199"/>
              </a:lnSpc>
              <a:buFont typeface="Arial"/>
              <a:buChar char="•"/>
            </a:pPr>
            <a:r>
              <a:rPr lang="en-US" sz="2999">
                <a:solidFill>
                  <a:srgbClr val="FFFFFF"/>
                </a:solidFill>
                <a:latin typeface="Open Sauce"/>
                <a:ea typeface="Open Sauce"/>
                <a:cs typeface="Open Sauce"/>
                <a:sym typeface="Open Sauce"/>
              </a:rPr>
              <a:t>Python Docs (requests, BeautifulSoup, pandas)</a:t>
            </a:r>
          </a:p>
          <a:p>
            <a:pPr algn="l" marL="647695" indent="-323848" lvl="1">
              <a:lnSpc>
                <a:spcPts val="4199"/>
              </a:lnSpc>
              <a:buFont typeface="Arial"/>
              <a:buChar char="•"/>
            </a:pPr>
            <a:r>
              <a:rPr lang="en-US" sz="2999">
                <a:solidFill>
                  <a:srgbClr val="FFFFFF"/>
                </a:solidFill>
                <a:latin typeface="Open Sauce"/>
                <a:ea typeface="Open Sauce"/>
                <a:cs typeface="Open Sauce"/>
                <a:sym typeface="Open Sauce"/>
              </a:rPr>
              <a:t>Data Science &amp; NLP Blogs</a:t>
            </a:r>
          </a:p>
          <a:p>
            <a:pPr algn="l" marL="647695" indent="-323848" lvl="1">
              <a:lnSpc>
                <a:spcPts val="4199"/>
              </a:lnSpc>
              <a:buFont typeface="Arial"/>
              <a:buChar char="•"/>
            </a:pPr>
            <a:r>
              <a:rPr lang="en-US" sz="2999">
                <a:solidFill>
                  <a:srgbClr val="FFFFFF"/>
                </a:solidFill>
                <a:latin typeface="Open Sauce"/>
                <a:ea typeface="Open Sauce"/>
                <a:cs typeface="Open Sauce"/>
                <a:sym typeface="Open Sauce"/>
              </a:rPr>
              <a:t>Research papers on sentiment analysis and topic modeling</a:t>
            </a:r>
          </a:p>
          <a:p>
            <a:pPr algn="l" marL="647695" indent="-323848" lvl="1">
              <a:lnSpc>
                <a:spcPts val="4199"/>
              </a:lnSpc>
              <a:buFont typeface="Arial"/>
              <a:buChar char="•"/>
            </a:pPr>
            <a:r>
              <a:rPr lang="en-US" sz="2999">
                <a:solidFill>
                  <a:srgbClr val="FFFFFF"/>
                </a:solidFill>
                <a:latin typeface="Open Sauce"/>
                <a:ea typeface="Open Sauce"/>
                <a:cs typeface="Open Sauce"/>
                <a:sym typeface="Open Sauce"/>
              </a:rPr>
              <a:t>Stremlit documentation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true" flipV="false" rot="0">
            <a:off x="13709294" y="7811781"/>
            <a:ext cx="4605058" cy="2475219"/>
          </a:xfrm>
          <a:custGeom>
            <a:avLst/>
            <a:gdLst/>
            <a:ahLst/>
            <a:cxnLst/>
            <a:rect r="r" b="b" t="t" l="l"/>
            <a:pathLst>
              <a:path h="2475219" w="4605058">
                <a:moveTo>
                  <a:pt x="4605058" y="0"/>
                </a:moveTo>
                <a:lnTo>
                  <a:pt x="0" y="0"/>
                </a:lnTo>
                <a:lnTo>
                  <a:pt x="0" y="2475219"/>
                </a:lnTo>
                <a:lnTo>
                  <a:pt x="4605058" y="2475219"/>
                </a:lnTo>
                <a:lnTo>
                  <a:pt x="4605058" y="0"/>
                </a:lnTo>
                <a:close/>
              </a:path>
            </a:pathLst>
          </a:custGeom>
          <a:blipFill>
            <a:blip r:embed="rId3">
              <a:alphaModFix amt="10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0" y="0"/>
            <a:ext cx="873100" cy="2024580"/>
          </a:xfrm>
          <a:custGeom>
            <a:avLst/>
            <a:gdLst/>
            <a:ahLst/>
            <a:cxnLst/>
            <a:rect r="r" b="b" t="t" l="l"/>
            <a:pathLst>
              <a:path h="2024580" w="873100">
                <a:moveTo>
                  <a:pt x="873100" y="2024580"/>
                </a:moveTo>
                <a:lnTo>
                  <a:pt x="0" y="2024580"/>
                </a:lnTo>
                <a:lnTo>
                  <a:pt x="0" y="0"/>
                </a:lnTo>
                <a:lnTo>
                  <a:pt x="873100" y="0"/>
                </a:lnTo>
                <a:lnTo>
                  <a:pt x="873100" y="2024580"/>
                </a:lnTo>
                <a:close/>
              </a:path>
            </a:pathLst>
          </a:custGeom>
          <a:blipFill>
            <a:blip r:embed="rId5">
              <a:alphaModFix amt="10999"/>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434811" y="4430913"/>
            <a:ext cx="11418378" cy="1471508"/>
          </a:xfrm>
          <a:prstGeom prst="rect">
            <a:avLst/>
          </a:prstGeom>
        </p:spPr>
        <p:txBody>
          <a:bodyPr anchor="t" rtlCol="false" tIns="0" lIns="0" bIns="0" rIns="0">
            <a:spAutoFit/>
          </a:bodyPr>
          <a:lstStyle/>
          <a:p>
            <a:pPr algn="ctr">
              <a:lnSpc>
                <a:spcPts val="11504"/>
              </a:lnSpc>
            </a:pPr>
            <a:r>
              <a:rPr lang="en-US" sz="10003">
                <a:solidFill>
                  <a:srgbClr val="000000"/>
                </a:solidFill>
                <a:latin typeface="Prata"/>
                <a:ea typeface="Prata"/>
                <a:cs typeface="Prata"/>
                <a:sym typeface="Prata"/>
              </a:rPr>
              <a:t>THANK YOU</a:t>
            </a:r>
          </a:p>
        </p:txBody>
      </p:sp>
      <p:sp>
        <p:nvSpPr>
          <p:cNvPr name="TextBox 6" id="6"/>
          <p:cNvSpPr txBox="true"/>
          <p:nvPr/>
        </p:nvSpPr>
        <p:spPr>
          <a:xfrm rot="0">
            <a:off x="5169917" y="6201611"/>
            <a:ext cx="7948165" cy="477098"/>
          </a:xfrm>
          <a:prstGeom prst="rect">
            <a:avLst/>
          </a:prstGeom>
        </p:spPr>
        <p:txBody>
          <a:bodyPr anchor="t" rtlCol="false" tIns="0" lIns="0" bIns="0" rIns="0">
            <a:spAutoFit/>
          </a:bodyPr>
          <a:lstStyle/>
          <a:p>
            <a:pPr algn="ctr">
              <a:lnSpc>
                <a:spcPts val="3904"/>
              </a:lnSpc>
            </a:pPr>
            <a:r>
              <a:rPr lang="en-US" sz="2693" spc="1098">
                <a:solidFill>
                  <a:srgbClr val="000000"/>
                </a:solidFill>
                <a:latin typeface="Josefin Sans"/>
                <a:ea typeface="Josefin Sans"/>
                <a:cs typeface="Josefin Sans"/>
                <a:sym typeface="Josefin Sans"/>
              </a:rPr>
              <a:t>FOR YOUR ATTENTION</a:t>
            </a:r>
          </a:p>
        </p:txBody>
      </p:sp>
      <p:sp>
        <p:nvSpPr>
          <p:cNvPr name="TextBox 7" id="7"/>
          <p:cNvSpPr txBox="true"/>
          <p:nvPr/>
        </p:nvSpPr>
        <p:spPr>
          <a:xfrm rot="0">
            <a:off x="4581155" y="3464470"/>
            <a:ext cx="9125689" cy="584639"/>
          </a:xfrm>
          <a:prstGeom prst="rect">
            <a:avLst/>
          </a:prstGeom>
        </p:spPr>
        <p:txBody>
          <a:bodyPr anchor="t" rtlCol="false" tIns="0" lIns="0" bIns="0" rIns="0">
            <a:spAutoFit/>
          </a:bodyPr>
          <a:lstStyle/>
          <a:p>
            <a:pPr algn="ctr">
              <a:lnSpc>
                <a:spcPts val="4858"/>
              </a:lnSpc>
            </a:pPr>
            <a:r>
              <a:rPr lang="en-US" b="true" sz="3350" spc="502">
                <a:solidFill>
                  <a:srgbClr val="000000"/>
                </a:solidFill>
                <a:latin typeface="Josefin Sans Bold"/>
                <a:ea typeface="Josefin Sans Bold"/>
                <a:cs typeface="Josefin Sans Bold"/>
                <a:sym typeface="Josefin Sans Bold"/>
              </a:rPr>
              <a:t>I WANT TO SAY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true" flipV="false" rot="0">
            <a:off x="13709294" y="7811781"/>
            <a:ext cx="4605058" cy="2475219"/>
          </a:xfrm>
          <a:custGeom>
            <a:avLst/>
            <a:gdLst/>
            <a:ahLst/>
            <a:cxnLst/>
            <a:rect r="r" b="b" t="t" l="l"/>
            <a:pathLst>
              <a:path h="2475219" w="4605058">
                <a:moveTo>
                  <a:pt x="4605058" y="0"/>
                </a:moveTo>
                <a:lnTo>
                  <a:pt x="0" y="0"/>
                </a:lnTo>
                <a:lnTo>
                  <a:pt x="0" y="2475219"/>
                </a:lnTo>
                <a:lnTo>
                  <a:pt x="4605058" y="2475219"/>
                </a:lnTo>
                <a:lnTo>
                  <a:pt x="4605058" y="0"/>
                </a:lnTo>
                <a:close/>
              </a:path>
            </a:pathLst>
          </a:custGeom>
          <a:blipFill>
            <a:blip r:embed="rId3">
              <a:alphaModFix amt="10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0" y="0"/>
            <a:ext cx="873100" cy="2024580"/>
          </a:xfrm>
          <a:custGeom>
            <a:avLst/>
            <a:gdLst/>
            <a:ahLst/>
            <a:cxnLst/>
            <a:rect r="r" b="b" t="t" l="l"/>
            <a:pathLst>
              <a:path h="2024580" w="873100">
                <a:moveTo>
                  <a:pt x="873100" y="2024580"/>
                </a:moveTo>
                <a:lnTo>
                  <a:pt x="0" y="2024580"/>
                </a:lnTo>
                <a:lnTo>
                  <a:pt x="0" y="0"/>
                </a:lnTo>
                <a:lnTo>
                  <a:pt x="873100" y="0"/>
                </a:lnTo>
                <a:lnTo>
                  <a:pt x="873100" y="2024580"/>
                </a:lnTo>
                <a:close/>
              </a:path>
            </a:pathLst>
          </a:custGeom>
          <a:blipFill>
            <a:blip r:embed="rId5">
              <a:alphaModFix amt="10999"/>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743003" y="958317"/>
            <a:ext cx="8143757" cy="727601"/>
          </a:xfrm>
          <a:prstGeom prst="rect">
            <a:avLst/>
          </a:prstGeom>
        </p:spPr>
        <p:txBody>
          <a:bodyPr anchor="t" rtlCol="false" tIns="0" lIns="0" bIns="0" rIns="0">
            <a:spAutoFit/>
          </a:bodyPr>
          <a:lstStyle/>
          <a:p>
            <a:pPr algn="l">
              <a:lnSpc>
                <a:spcPts val="5845"/>
              </a:lnSpc>
            </a:pPr>
            <a:r>
              <a:rPr lang="en-US" sz="5082">
                <a:solidFill>
                  <a:srgbClr val="317C47"/>
                </a:solidFill>
                <a:latin typeface="Prata"/>
                <a:ea typeface="Prata"/>
                <a:cs typeface="Prata"/>
                <a:sym typeface="Prata"/>
              </a:rPr>
              <a:t>PROBLEM STATEMENT</a:t>
            </a:r>
          </a:p>
        </p:txBody>
      </p:sp>
      <p:sp>
        <p:nvSpPr>
          <p:cNvPr name="TextBox 6" id="6"/>
          <p:cNvSpPr txBox="true"/>
          <p:nvPr/>
        </p:nvSpPr>
        <p:spPr>
          <a:xfrm rot="0">
            <a:off x="1266916" y="1967430"/>
            <a:ext cx="13735476" cy="3105151"/>
          </a:xfrm>
          <a:prstGeom prst="rect">
            <a:avLst/>
          </a:prstGeom>
        </p:spPr>
        <p:txBody>
          <a:bodyPr anchor="t" rtlCol="false" tIns="0" lIns="0" bIns="0" rIns="0">
            <a:spAutoFit/>
          </a:bodyPr>
          <a:lstStyle/>
          <a:p>
            <a:pPr algn="l">
              <a:lnSpc>
                <a:spcPts val="4199"/>
              </a:lnSpc>
            </a:pPr>
            <a:r>
              <a:rPr lang="en-US" sz="2999">
                <a:solidFill>
                  <a:srgbClr val="000000"/>
                </a:solidFill>
                <a:latin typeface="Open Sauce"/>
                <a:ea typeface="Open Sauce"/>
                <a:cs typeface="Open Sauce"/>
                <a:sym typeface="Open Sauce"/>
              </a:rPr>
              <a:t>In the age of digital shopping, customer reviews significantly influence buying decisions. However, the sheer volume of feedback can be overwhelming. This project aims to analyze Flipkart electronics reviews to identify trends, product issues, and consumer sentiments. The goal is to provide valuable insights into customer behavior and product performance using statistical and predictive techniques.</a:t>
            </a:r>
          </a:p>
        </p:txBody>
      </p:sp>
      <p:sp>
        <p:nvSpPr>
          <p:cNvPr name="TextBox 7" id="7"/>
          <p:cNvSpPr txBox="true"/>
          <p:nvPr/>
        </p:nvSpPr>
        <p:spPr>
          <a:xfrm rot="0">
            <a:off x="873100" y="5593859"/>
            <a:ext cx="8143757" cy="737093"/>
          </a:xfrm>
          <a:prstGeom prst="rect">
            <a:avLst/>
          </a:prstGeom>
        </p:spPr>
        <p:txBody>
          <a:bodyPr anchor="t" rtlCol="false" tIns="0" lIns="0" bIns="0" rIns="0">
            <a:spAutoFit/>
          </a:bodyPr>
          <a:lstStyle/>
          <a:p>
            <a:pPr algn="l">
              <a:lnSpc>
                <a:spcPts val="5845"/>
              </a:lnSpc>
            </a:pPr>
            <a:r>
              <a:rPr lang="en-US" sz="5082">
                <a:solidFill>
                  <a:srgbClr val="317C47"/>
                </a:solidFill>
                <a:latin typeface="Prata"/>
                <a:ea typeface="Prata"/>
                <a:cs typeface="Prata"/>
                <a:sym typeface="Prata"/>
              </a:rPr>
              <a:t>INTRODUCTION</a:t>
            </a:r>
          </a:p>
        </p:txBody>
      </p:sp>
      <p:sp>
        <p:nvSpPr>
          <p:cNvPr name="TextBox 8" id="8"/>
          <p:cNvSpPr txBox="true"/>
          <p:nvPr/>
        </p:nvSpPr>
        <p:spPr>
          <a:xfrm rot="0">
            <a:off x="1266916" y="6766505"/>
            <a:ext cx="13735476" cy="2063751"/>
          </a:xfrm>
          <a:prstGeom prst="rect">
            <a:avLst/>
          </a:prstGeom>
        </p:spPr>
        <p:txBody>
          <a:bodyPr anchor="t" rtlCol="false" tIns="0" lIns="0" bIns="0" rIns="0">
            <a:spAutoFit/>
          </a:bodyPr>
          <a:lstStyle/>
          <a:p>
            <a:pPr algn="l">
              <a:lnSpc>
                <a:spcPts val="4199"/>
              </a:lnSpc>
            </a:pPr>
            <a:r>
              <a:rPr lang="en-US" sz="2999">
                <a:solidFill>
                  <a:srgbClr val="000000"/>
                </a:solidFill>
                <a:latin typeface="Open Sauce"/>
                <a:ea typeface="Open Sauce"/>
                <a:cs typeface="Open Sauce"/>
                <a:sym typeface="Open Sauce"/>
              </a:rPr>
              <a:t>Flipkart, a leading e-commerce platform, hosts thousands of reviews on electronics. This dataset contains user reviews for mobiles, laptops, and tablets. By analyzing this data, we gain insights into product satisfaction, customer preferences, and improvement areas for manufacturers.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true" flipV="false" rot="0">
            <a:off x="13709294" y="7811781"/>
            <a:ext cx="4605058" cy="2475219"/>
          </a:xfrm>
          <a:custGeom>
            <a:avLst/>
            <a:gdLst/>
            <a:ahLst/>
            <a:cxnLst/>
            <a:rect r="r" b="b" t="t" l="l"/>
            <a:pathLst>
              <a:path h="2475219" w="4605058">
                <a:moveTo>
                  <a:pt x="4605058" y="0"/>
                </a:moveTo>
                <a:lnTo>
                  <a:pt x="0" y="0"/>
                </a:lnTo>
                <a:lnTo>
                  <a:pt x="0" y="2475219"/>
                </a:lnTo>
                <a:lnTo>
                  <a:pt x="4605058" y="2475219"/>
                </a:lnTo>
                <a:lnTo>
                  <a:pt x="4605058" y="0"/>
                </a:lnTo>
                <a:close/>
              </a:path>
            </a:pathLst>
          </a:custGeom>
          <a:blipFill>
            <a:blip r:embed="rId3">
              <a:alphaModFix amt="10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0" y="0"/>
            <a:ext cx="873100" cy="2024580"/>
          </a:xfrm>
          <a:custGeom>
            <a:avLst/>
            <a:gdLst/>
            <a:ahLst/>
            <a:cxnLst/>
            <a:rect r="r" b="b" t="t" l="l"/>
            <a:pathLst>
              <a:path h="2024580" w="873100">
                <a:moveTo>
                  <a:pt x="873100" y="2024580"/>
                </a:moveTo>
                <a:lnTo>
                  <a:pt x="0" y="2024580"/>
                </a:lnTo>
                <a:lnTo>
                  <a:pt x="0" y="0"/>
                </a:lnTo>
                <a:lnTo>
                  <a:pt x="873100" y="0"/>
                </a:lnTo>
                <a:lnTo>
                  <a:pt x="873100" y="2024580"/>
                </a:lnTo>
                <a:close/>
              </a:path>
            </a:pathLst>
          </a:custGeom>
          <a:blipFill>
            <a:blip r:embed="rId5">
              <a:alphaModFix amt="10999"/>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873100" y="674441"/>
            <a:ext cx="13570684" cy="737093"/>
          </a:xfrm>
          <a:prstGeom prst="rect">
            <a:avLst/>
          </a:prstGeom>
        </p:spPr>
        <p:txBody>
          <a:bodyPr anchor="t" rtlCol="false" tIns="0" lIns="0" bIns="0" rIns="0">
            <a:spAutoFit/>
          </a:bodyPr>
          <a:lstStyle/>
          <a:p>
            <a:pPr algn="l">
              <a:lnSpc>
                <a:spcPts val="5845"/>
              </a:lnSpc>
            </a:pPr>
            <a:r>
              <a:rPr lang="en-US" sz="5082">
                <a:solidFill>
                  <a:srgbClr val="FFFFFF"/>
                </a:solidFill>
                <a:latin typeface="Prata"/>
                <a:ea typeface="Prata"/>
                <a:cs typeface="Prata"/>
                <a:sym typeface="Prata"/>
              </a:rPr>
              <a:t>IMPORTANCE OF REVIEW ANALYSIS</a:t>
            </a:r>
          </a:p>
        </p:txBody>
      </p:sp>
      <p:sp>
        <p:nvSpPr>
          <p:cNvPr name="TextBox 6" id="6"/>
          <p:cNvSpPr txBox="true"/>
          <p:nvPr/>
        </p:nvSpPr>
        <p:spPr>
          <a:xfrm rot="0">
            <a:off x="1266916" y="1780658"/>
            <a:ext cx="14744907" cy="2063751"/>
          </a:xfrm>
          <a:prstGeom prst="rect">
            <a:avLst/>
          </a:prstGeom>
        </p:spPr>
        <p:txBody>
          <a:bodyPr anchor="t" rtlCol="false" tIns="0" lIns="0" bIns="0" rIns="0">
            <a:spAutoFit/>
          </a:bodyPr>
          <a:lstStyle/>
          <a:p>
            <a:pPr algn="l">
              <a:lnSpc>
                <a:spcPts val="4199"/>
              </a:lnSpc>
            </a:pPr>
            <a:r>
              <a:rPr lang="en-US" sz="2999">
                <a:solidFill>
                  <a:srgbClr val="CBCBCB"/>
                </a:solidFill>
                <a:latin typeface="Open Sauce"/>
                <a:ea typeface="Open Sauce"/>
                <a:cs typeface="Open Sauce"/>
                <a:sym typeface="Open Sauce"/>
              </a:rPr>
              <a:t>Analyzing online reviews helps in understanding consumer needs, identifying product issues, and enhancing service quality. Techniques such as sentiment analysis and text mining allow businesses to improve products, while customers benefit from informed purchase decisions.</a:t>
            </a:r>
          </a:p>
        </p:txBody>
      </p:sp>
      <p:sp>
        <p:nvSpPr>
          <p:cNvPr name="TextBox 7" id="7"/>
          <p:cNvSpPr txBox="true"/>
          <p:nvPr/>
        </p:nvSpPr>
        <p:spPr>
          <a:xfrm rot="0">
            <a:off x="873100" y="4563742"/>
            <a:ext cx="13570684" cy="737093"/>
          </a:xfrm>
          <a:prstGeom prst="rect">
            <a:avLst/>
          </a:prstGeom>
        </p:spPr>
        <p:txBody>
          <a:bodyPr anchor="t" rtlCol="false" tIns="0" lIns="0" bIns="0" rIns="0">
            <a:spAutoFit/>
          </a:bodyPr>
          <a:lstStyle/>
          <a:p>
            <a:pPr algn="l">
              <a:lnSpc>
                <a:spcPts val="5845"/>
              </a:lnSpc>
            </a:pPr>
            <a:r>
              <a:rPr lang="en-US" sz="5082">
                <a:solidFill>
                  <a:srgbClr val="FFFFFF"/>
                </a:solidFill>
                <a:latin typeface="Prata"/>
                <a:ea typeface="Prata"/>
                <a:cs typeface="Prata"/>
                <a:sym typeface="Prata"/>
              </a:rPr>
              <a:t>DATA EXTRACTION OVERVIEW</a:t>
            </a:r>
          </a:p>
        </p:txBody>
      </p:sp>
      <p:sp>
        <p:nvSpPr>
          <p:cNvPr name="TextBox 8" id="8"/>
          <p:cNvSpPr txBox="true"/>
          <p:nvPr/>
        </p:nvSpPr>
        <p:spPr>
          <a:xfrm rot="0">
            <a:off x="1397014" y="5934444"/>
            <a:ext cx="14744907" cy="2063751"/>
          </a:xfrm>
          <a:prstGeom prst="rect">
            <a:avLst/>
          </a:prstGeom>
        </p:spPr>
        <p:txBody>
          <a:bodyPr anchor="t" rtlCol="false" tIns="0" lIns="0" bIns="0" rIns="0">
            <a:spAutoFit/>
          </a:bodyPr>
          <a:lstStyle/>
          <a:p>
            <a:pPr algn="l">
              <a:lnSpc>
                <a:spcPts val="4199"/>
              </a:lnSpc>
            </a:pPr>
            <a:r>
              <a:rPr lang="en-US" sz="2999">
                <a:solidFill>
                  <a:srgbClr val="CBCBCB"/>
                </a:solidFill>
                <a:latin typeface="Open Sauce"/>
                <a:ea typeface="Open Sauce"/>
                <a:cs typeface="Open Sauce"/>
                <a:sym typeface="Open Sauce"/>
              </a:rPr>
              <a:t>Customer reviews were extracted from Flipkart using Python-based web scraping. Focused on electronics categories like mobiles, laptops, and tablets, the data was collected from multiple review pages to ensure balanced feedback representation.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true" flipV="false" rot="0">
            <a:off x="13709294" y="7811781"/>
            <a:ext cx="4605058" cy="2475219"/>
          </a:xfrm>
          <a:custGeom>
            <a:avLst/>
            <a:gdLst/>
            <a:ahLst/>
            <a:cxnLst/>
            <a:rect r="r" b="b" t="t" l="l"/>
            <a:pathLst>
              <a:path h="2475219" w="4605058">
                <a:moveTo>
                  <a:pt x="4605058" y="0"/>
                </a:moveTo>
                <a:lnTo>
                  <a:pt x="0" y="0"/>
                </a:lnTo>
                <a:lnTo>
                  <a:pt x="0" y="2475219"/>
                </a:lnTo>
                <a:lnTo>
                  <a:pt x="4605058" y="2475219"/>
                </a:lnTo>
                <a:lnTo>
                  <a:pt x="4605058" y="0"/>
                </a:lnTo>
                <a:close/>
              </a:path>
            </a:pathLst>
          </a:custGeom>
          <a:blipFill>
            <a:blip r:embed="rId3">
              <a:alphaModFix amt="10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0" y="0"/>
            <a:ext cx="873100" cy="2024580"/>
          </a:xfrm>
          <a:custGeom>
            <a:avLst/>
            <a:gdLst/>
            <a:ahLst/>
            <a:cxnLst/>
            <a:rect r="r" b="b" t="t" l="l"/>
            <a:pathLst>
              <a:path h="2024580" w="873100">
                <a:moveTo>
                  <a:pt x="873100" y="2024580"/>
                </a:moveTo>
                <a:lnTo>
                  <a:pt x="0" y="2024580"/>
                </a:lnTo>
                <a:lnTo>
                  <a:pt x="0" y="0"/>
                </a:lnTo>
                <a:lnTo>
                  <a:pt x="873100" y="0"/>
                </a:lnTo>
                <a:lnTo>
                  <a:pt x="873100" y="2024580"/>
                </a:lnTo>
                <a:close/>
              </a:path>
            </a:pathLst>
          </a:custGeom>
          <a:blipFill>
            <a:blip r:embed="rId5">
              <a:alphaModFix amt="10999"/>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902839" y="658031"/>
            <a:ext cx="10615610" cy="737093"/>
          </a:xfrm>
          <a:prstGeom prst="rect">
            <a:avLst/>
          </a:prstGeom>
        </p:spPr>
        <p:txBody>
          <a:bodyPr anchor="t" rtlCol="false" tIns="0" lIns="0" bIns="0" rIns="0">
            <a:spAutoFit/>
          </a:bodyPr>
          <a:lstStyle/>
          <a:p>
            <a:pPr algn="l">
              <a:lnSpc>
                <a:spcPts val="5845"/>
              </a:lnSpc>
            </a:pPr>
            <a:r>
              <a:rPr lang="en-US" sz="5082">
                <a:solidFill>
                  <a:srgbClr val="317C47"/>
                </a:solidFill>
                <a:latin typeface="Prata"/>
                <a:ea typeface="Prata"/>
                <a:cs typeface="Prata"/>
                <a:sym typeface="Prata"/>
              </a:rPr>
              <a:t>TOOLS AND LIBRARIES USED</a:t>
            </a:r>
          </a:p>
        </p:txBody>
      </p:sp>
      <p:sp>
        <p:nvSpPr>
          <p:cNvPr name="TextBox 6" id="6"/>
          <p:cNvSpPr txBox="true"/>
          <p:nvPr/>
        </p:nvSpPr>
        <p:spPr>
          <a:xfrm rot="0">
            <a:off x="1266916" y="1638990"/>
            <a:ext cx="14744907" cy="3121026"/>
          </a:xfrm>
          <a:prstGeom prst="rect">
            <a:avLst/>
          </a:prstGeom>
        </p:spPr>
        <p:txBody>
          <a:bodyPr anchor="t" rtlCol="false" tIns="0" lIns="0" bIns="0" rIns="0">
            <a:spAutoFit/>
          </a:bodyPr>
          <a:lstStyle/>
          <a:p>
            <a:pPr algn="l" marL="647695" indent="-323848" lvl="1">
              <a:lnSpc>
                <a:spcPts val="4199"/>
              </a:lnSpc>
              <a:buFont typeface="Arial"/>
              <a:buChar char="•"/>
            </a:pPr>
            <a:r>
              <a:rPr lang="en-US" sz="2999">
                <a:solidFill>
                  <a:srgbClr val="000000"/>
                </a:solidFill>
                <a:latin typeface="Open Sauce"/>
                <a:ea typeface="Open Sauce"/>
                <a:cs typeface="Open Sauce"/>
                <a:sym typeface="Open Sauce"/>
              </a:rPr>
              <a:t>BeautifulSoup (bs4): Parses HTML to extract desired content.</a:t>
            </a:r>
          </a:p>
          <a:p>
            <a:pPr algn="l" marL="647695" indent="-323848" lvl="1">
              <a:lnSpc>
                <a:spcPts val="4199"/>
              </a:lnSpc>
              <a:buFont typeface="Arial"/>
              <a:buChar char="•"/>
            </a:pPr>
            <a:r>
              <a:rPr lang="en-US" sz="2999">
                <a:solidFill>
                  <a:srgbClr val="000000"/>
                </a:solidFill>
                <a:latin typeface="Open Sauce"/>
                <a:ea typeface="Open Sauce"/>
                <a:cs typeface="Open Sauce"/>
                <a:sym typeface="Open Sauce"/>
              </a:rPr>
              <a:t>requests: Sends HTTP requests to access webpage data.</a:t>
            </a:r>
          </a:p>
          <a:p>
            <a:pPr algn="l" marL="647695" indent="-323848" lvl="1">
              <a:lnSpc>
                <a:spcPts val="4199"/>
              </a:lnSpc>
              <a:buFont typeface="Arial"/>
              <a:buChar char="•"/>
            </a:pPr>
            <a:r>
              <a:rPr lang="en-US" sz="2999">
                <a:solidFill>
                  <a:srgbClr val="000000"/>
                </a:solidFill>
                <a:latin typeface="Open Sauce"/>
                <a:ea typeface="Open Sauce"/>
                <a:cs typeface="Open Sauce"/>
                <a:sym typeface="Open Sauce"/>
              </a:rPr>
              <a:t>pandas: Structures data into DataFrames for analysis.</a:t>
            </a:r>
          </a:p>
          <a:p>
            <a:pPr algn="l" marL="647695" indent="-323848" lvl="1">
              <a:lnSpc>
                <a:spcPts val="4199"/>
              </a:lnSpc>
              <a:buFont typeface="Arial"/>
              <a:buChar char="•"/>
            </a:pPr>
            <a:r>
              <a:rPr lang="en-US" sz="2999">
                <a:solidFill>
                  <a:srgbClr val="000000"/>
                </a:solidFill>
                <a:latin typeface="Open Sauce"/>
                <a:ea typeface="Open Sauce"/>
                <a:cs typeface="Open Sauce"/>
                <a:sym typeface="Open Sauce"/>
              </a:rPr>
              <a:t>matplotlib, seaborn &amp; plotly: For visualisation purposes</a:t>
            </a:r>
          </a:p>
          <a:p>
            <a:pPr algn="l" marL="647695" indent="-323848" lvl="1">
              <a:lnSpc>
                <a:spcPts val="4199"/>
              </a:lnSpc>
              <a:buFont typeface="Arial"/>
              <a:buChar char="•"/>
            </a:pPr>
            <a:r>
              <a:rPr lang="en-US" sz="2999">
                <a:solidFill>
                  <a:srgbClr val="000000"/>
                </a:solidFill>
                <a:latin typeface="Open Sauce"/>
                <a:ea typeface="Open Sauce"/>
                <a:cs typeface="Open Sauce"/>
                <a:sym typeface="Open Sauce"/>
              </a:rPr>
              <a:t>streamlit: For dashboarding and making the query tool for products</a:t>
            </a:r>
          </a:p>
          <a:p>
            <a:pPr algn="l">
              <a:lnSpc>
                <a:spcPts val="4199"/>
              </a:lnSpc>
            </a:pPr>
          </a:p>
        </p:txBody>
      </p:sp>
      <p:sp>
        <p:nvSpPr>
          <p:cNvPr name="TextBox 7" id="7"/>
          <p:cNvSpPr txBox="true"/>
          <p:nvPr/>
        </p:nvSpPr>
        <p:spPr>
          <a:xfrm rot="0">
            <a:off x="873100" y="5072769"/>
            <a:ext cx="10615610" cy="737093"/>
          </a:xfrm>
          <a:prstGeom prst="rect">
            <a:avLst/>
          </a:prstGeom>
        </p:spPr>
        <p:txBody>
          <a:bodyPr anchor="t" rtlCol="false" tIns="0" lIns="0" bIns="0" rIns="0">
            <a:spAutoFit/>
          </a:bodyPr>
          <a:lstStyle/>
          <a:p>
            <a:pPr algn="l">
              <a:lnSpc>
                <a:spcPts val="5845"/>
              </a:lnSpc>
            </a:pPr>
            <a:r>
              <a:rPr lang="en-US" sz="5082">
                <a:solidFill>
                  <a:srgbClr val="317C47"/>
                </a:solidFill>
                <a:latin typeface="Prata"/>
                <a:ea typeface="Prata"/>
                <a:cs typeface="Prata"/>
                <a:sym typeface="Prata"/>
              </a:rPr>
              <a:t>DATA COLLECTION STRATEGY</a:t>
            </a:r>
          </a:p>
        </p:txBody>
      </p:sp>
      <p:sp>
        <p:nvSpPr>
          <p:cNvPr name="TextBox 8" id="8"/>
          <p:cNvSpPr txBox="true"/>
          <p:nvPr/>
        </p:nvSpPr>
        <p:spPr>
          <a:xfrm rot="0">
            <a:off x="1266916" y="6052766"/>
            <a:ext cx="14744907" cy="1543051"/>
          </a:xfrm>
          <a:prstGeom prst="rect">
            <a:avLst/>
          </a:prstGeom>
        </p:spPr>
        <p:txBody>
          <a:bodyPr anchor="t" rtlCol="false" tIns="0" lIns="0" bIns="0" rIns="0">
            <a:spAutoFit/>
          </a:bodyPr>
          <a:lstStyle/>
          <a:p>
            <a:pPr algn="l">
              <a:lnSpc>
                <a:spcPts val="4199"/>
              </a:lnSpc>
            </a:pPr>
            <a:r>
              <a:rPr lang="en-US" sz="2999">
                <a:solidFill>
                  <a:srgbClr val="000000"/>
                </a:solidFill>
                <a:latin typeface="Open Sauce"/>
                <a:ea typeface="Open Sauce"/>
                <a:cs typeface="Open Sauce"/>
                <a:sym typeface="Open Sauce"/>
              </a:rPr>
              <a:t>To avoid bias, reviews were scraped from two consecutive pages per product type. Each page had around 10 reviews, ensuring about 20 reviews per category. This helped maintain diversity in sentiments and product experiences.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true" flipV="false" rot="0">
            <a:off x="13709294" y="7811781"/>
            <a:ext cx="4605058" cy="2475219"/>
          </a:xfrm>
          <a:custGeom>
            <a:avLst/>
            <a:gdLst/>
            <a:ahLst/>
            <a:cxnLst/>
            <a:rect r="r" b="b" t="t" l="l"/>
            <a:pathLst>
              <a:path h="2475219" w="4605058">
                <a:moveTo>
                  <a:pt x="4605058" y="0"/>
                </a:moveTo>
                <a:lnTo>
                  <a:pt x="0" y="0"/>
                </a:lnTo>
                <a:lnTo>
                  <a:pt x="0" y="2475219"/>
                </a:lnTo>
                <a:lnTo>
                  <a:pt x="4605058" y="2475219"/>
                </a:lnTo>
                <a:lnTo>
                  <a:pt x="4605058" y="0"/>
                </a:lnTo>
                <a:close/>
              </a:path>
            </a:pathLst>
          </a:custGeom>
          <a:blipFill>
            <a:blip r:embed="rId3">
              <a:alphaModFix amt="10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0" y="0"/>
            <a:ext cx="873100" cy="2024580"/>
          </a:xfrm>
          <a:custGeom>
            <a:avLst/>
            <a:gdLst/>
            <a:ahLst/>
            <a:cxnLst/>
            <a:rect r="r" b="b" t="t" l="l"/>
            <a:pathLst>
              <a:path h="2024580" w="873100">
                <a:moveTo>
                  <a:pt x="873100" y="2024580"/>
                </a:moveTo>
                <a:lnTo>
                  <a:pt x="0" y="2024580"/>
                </a:lnTo>
                <a:lnTo>
                  <a:pt x="0" y="0"/>
                </a:lnTo>
                <a:lnTo>
                  <a:pt x="873100" y="0"/>
                </a:lnTo>
                <a:lnTo>
                  <a:pt x="873100" y="2024580"/>
                </a:lnTo>
                <a:close/>
              </a:path>
            </a:pathLst>
          </a:custGeom>
          <a:blipFill>
            <a:blip r:embed="rId5">
              <a:alphaModFix amt="10999"/>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678648" y="679187"/>
            <a:ext cx="9110196" cy="727601"/>
          </a:xfrm>
          <a:prstGeom prst="rect">
            <a:avLst/>
          </a:prstGeom>
        </p:spPr>
        <p:txBody>
          <a:bodyPr anchor="t" rtlCol="false" tIns="0" lIns="0" bIns="0" rIns="0">
            <a:spAutoFit/>
          </a:bodyPr>
          <a:lstStyle/>
          <a:p>
            <a:pPr algn="l">
              <a:lnSpc>
                <a:spcPts val="5845"/>
              </a:lnSpc>
            </a:pPr>
            <a:r>
              <a:rPr lang="en-US" sz="5082">
                <a:solidFill>
                  <a:srgbClr val="317C47"/>
                </a:solidFill>
                <a:latin typeface="Prata"/>
                <a:ea typeface="Prata"/>
                <a:cs typeface="Prata"/>
                <a:sym typeface="Prata"/>
              </a:rPr>
              <a:t>EXTRACTED DATA FIELDS</a:t>
            </a:r>
          </a:p>
        </p:txBody>
      </p:sp>
      <p:sp>
        <p:nvSpPr>
          <p:cNvPr name="TextBox 6" id="6"/>
          <p:cNvSpPr txBox="true"/>
          <p:nvPr/>
        </p:nvSpPr>
        <p:spPr>
          <a:xfrm rot="0">
            <a:off x="1266916" y="1638990"/>
            <a:ext cx="14744907" cy="3648076"/>
          </a:xfrm>
          <a:prstGeom prst="rect">
            <a:avLst/>
          </a:prstGeom>
        </p:spPr>
        <p:txBody>
          <a:bodyPr anchor="t" rtlCol="false" tIns="0" lIns="0" bIns="0" rIns="0">
            <a:spAutoFit/>
          </a:bodyPr>
          <a:lstStyle/>
          <a:p>
            <a:pPr algn="l" marL="647695" indent="-323848" lvl="1">
              <a:lnSpc>
                <a:spcPts val="4199"/>
              </a:lnSpc>
              <a:buFont typeface="Arial"/>
              <a:buChar char="•"/>
            </a:pPr>
            <a:r>
              <a:rPr lang="en-US" sz="2999">
                <a:solidFill>
                  <a:srgbClr val="000000"/>
                </a:solidFill>
                <a:latin typeface="Open Sauce"/>
                <a:ea typeface="Open Sauce"/>
                <a:cs typeface="Open Sauce"/>
                <a:sym typeface="Open Sauce"/>
              </a:rPr>
              <a:t>Product URL</a:t>
            </a:r>
          </a:p>
          <a:p>
            <a:pPr algn="l" marL="647695" indent="-323848" lvl="1">
              <a:lnSpc>
                <a:spcPts val="4199"/>
              </a:lnSpc>
              <a:buFont typeface="Arial"/>
              <a:buChar char="•"/>
            </a:pPr>
            <a:r>
              <a:rPr lang="en-US" sz="2999">
                <a:solidFill>
                  <a:srgbClr val="000000"/>
                </a:solidFill>
                <a:latin typeface="Open Sauce"/>
                <a:ea typeface="Open Sauce"/>
                <a:cs typeface="Open Sauce"/>
                <a:sym typeface="Open Sauce"/>
              </a:rPr>
              <a:t>Product Title</a:t>
            </a:r>
          </a:p>
          <a:p>
            <a:pPr algn="l" marL="647695" indent="-323848" lvl="1">
              <a:lnSpc>
                <a:spcPts val="4199"/>
              </a:lnSpc>
              <a:buFont typeface="Arial"/>
              <a:buChar char="•"/>
            </a:pPr>
            <a:r>
              <a:rPr lang="en-US" sz="2999">
                <a:solidFill>
                  <a:srgbClr val="000000"/>
                </a:solidFill>
                <a:latin typeface="Open Sauce"/>
                <a:ea typeface="Open Sauce"/>
                <a:cs typeface="Open Sauce"/>
                <a:sym typeface="Open Sauce"/>
              </a:rPr>
              <a:t>No of Ratings and reviews </a:t>
            </a:r>
          </a:p>
          <a:p>
            <a:pPr algn="l" marL="647695" indent="-323848" lvl="1">
              <a:lnSpc>
                <a:spcPts val="4199"/>
              </a:lnSpc>
              <a:buFont typeface="Arial"/>
              <a:buChar char="•"/>
            </a:pPr>
            <a:r>
              <a:rPr lang="en-US" sz="2999">
                <a:solidFill>
                  <a:srgbClr val="000000"/>
                </a:solidFill>
                <a:latin typeface="Open Sauce"/>
                <a:ea typeface="Open Sauce"/>
                <a:cs typeface="Open Sauce"/>
                <a:sym typeface="Open Sauce"/>
              </a:rPr>
              <a:t>Authors</a:t>
            </a:r>
          </a:p>
          <a:p>
            <a:pPr algn="l" marL="647695" indent="-323848" lvl="1">
              <a:lnSpc>
                <a:spcPts val="4199"/>
              </a:lnSpc>
              <a:buFont typeface="Arial"/>
              <a:buChar char="•"/>
            </a:pPr>
            <a:r>
              <a:rPr lang="en-US" sz="2999">
                <a:solidFill>
                  <a:srgbClr val="000000"/>
                </a:solidFill>
                <a:latin typeface="Open Sauce"/>
                <a:ea typeface="Open Sauce"/>
                <a:cs typeface="Open Sauce"/>
                <a:sym typeface="Open Sauce"/>
              </a:rPr>
              <a:t>Ratings</a:t>
            </a:r>
          </a:p>
          <a:p>
            <a:pPr algn="l" marL="647695" indent="-323848" lvl="1">
              <a:lnSpc>
                <a:spcPts val="4199"/>
              </a:lnSpc>
              <a:buFont typeface="Arial"/>
              <a:buChar char="•"/>
            </a:pPr>
            <a:r>
              <a:rPr lang="en-US" sz="2999">
                <a:solidFill>
                  <a:srgbClr val="000000"/>
                </a:solidFill>
                <a:latin typeface="Open Sauce"/>
                <a:ea typeface="Open Sauce"/>
                <a:cs typeface="Open Sauce"/>
                <a:sym typeface="Open Sauce"/>
              </a:rPr>
              <a:t>Review Title </a:t>
            </a:r>
          </a:p>
          <a:p>
            <a:pPr algn="l" marL="647695" indent="-323848" lvl="1">
              <a:lnSpc>
                <a:spcPts val="4199"/>
              </a:lnSpc>
              <a:buFont typeface="Arial"/>
              <a:buChar char="•"/>
            </a:pPr>
            <a:r>
              <a:rPr lang="en-US" sz="2999">
                <a:solidFill>
                  <a:srgbClr val="000000"/>
                </a:solidFill>
                <a:latin typeface="Open Sauce"/>
                <a:ea typeface="Open Sauce"/>
                <a:cs typeface="Open Sauce"/>
                <a:sym typeface="Open Sauce"/>
              </a:rPr>
              <a:t>Full Review Text</a:t>
            </a:r>
          </a:p>
        </p:txBody>
      </p:sp>
      <p:sp>
        <p:nvSpPr>
          <p:cNvPr name="TextBox 7" id="7"/>
          <p:cNvSpPr txBox="true"/>
          <p:nvPr/>
        </p:nvSpPr>
        <p:spPr>
          <a:xfrm rot="0">
            <a:off x="678648" y="5836340"/>
            <a:ext cx="13366244" cy="727601"/>
          </a:xfrm>
          <a:prstGeom prst="rect">
            <a:avLst/>
          </a:prstGeom>
        </p:spPr>
        <p:txBody>
          <a:bodyPr anchor="t" rtlCol="false" tIns="0" lIns="0" bIns="0" rIns="0">
            <a:spAutoFit/>
          </a:bodyPr>
          <a:lstStyle/>
          <a:p>
            <a:pPr algn="l">
              <a:lnSpc>
                <a:spcPts val="5845"/>
              </a:lnSpc>
            </a:pPr>
            <a:r>
              <a:rPr lang="en-US" sz="5082">
                <a:solidFill>
                  <a:srgbClr val="317C47"/>
                </a:solidFill>
                <a:latin typeface="Prata"/>
                <a:ea typeface="Prata"/>
                <a:cs typeface="Prata"/>
                <a:sym typeface="Prata"/>
              </a:rPr>
              <a:t>CHALLENGES DURING WEB SCRAPING</a:t>
            </a:r>
          </a:p>
        </p:txBody>
      </p:sp>
      <p:sp>
        <p:nvSpPr>
          <p:cNvPr name="TextBox 8" id="8"/>
          <p:cNvSpPr txBox="true"/>
          <p:nvPr/>
        </p:nvSpPr>
        <p:spPr>
          <a:xfrm rot="0">
            <a:off x="1266916" y="6847725"/>
            <a:ext cx="14744907" cy="3117851"/>
          </a:xfrm>
          <a:prstGeom prst="rect">
            <a:avLst/>
          </a:prstGeom>
        </p:spPr>
        <p:txBody>
          <a:bodyPr anchor="t" rtlCol="false" tIns="0" lIns="0" bIns="0" rIns="0">
            <a:spAutoFit/>
          </a:bodyPr>
          <a:lstStyle/>
          <a:p>
            <a:pPr algn="l" marL="647695" indent="-323848" lvl="1">
              <a:lnSpc>
                <a:spcPts val="4199"/>
              </a:lnSpc>
              <a:buFont typeface="Arial"/>
              <a:buChar char="•"/>
            </a:pPr>
            <a:r>
              <a:rPr lang="en-US" sz="2999">
                <a:solidFill>
                  <a:srgbClr val="000000"/>
                </a:solidFill>
                <a:latin typeface="Open Sauce"/>
                <a:ea typeface="Open Sauce"/>
                <a:cs typeface="Open Sauce"/>
                <a:sym typeface="Open Sauce"/>
              </a:rPr>
              <a:t>Dynamic content loading via JavaScript</a:t>
            </a:r>
          </a:p>
          <a:p>
            <a:pPr algn="l" marL="647695" indent="-323848" lvl="1">
              <a:lnSpc>
                <a:spcPts val="4199"/>
              </a:lnSpc>
              <a:buFont typeface="Arial"/>
              <a:buChar char="•"/>
            </a:pPr>
            <a:r>
              <a:rPr lang="en-US" sz="2999">
                <a:solidFill>
                  <a:srgbClr val="000000"/>
                </a:solidFill>
                <a:latin typeface="Open Sauce"/>
                <a:ea typeface="Open Sauce"/>
                <a:cs typeface="Open Sauce"/>
                <a:sym typeface="Open Sauce"/>
              </a:rPr>
              <a:t>Inconsistent HTML tags across product pages</a:t>
            </a:r>
          </a:p>
          <a:p>
            <a:pPr algn="l" marL="647695" indent="-323848" lvl="1">
              <a:lnSpc>
                <a:spcPts val="4199"/>
              </a:lnSpc>
              <a:buFont typeface="Arial"/>
              <a:buChar char="•"/>
            </a:pPr>
            <a:r>
              <a:rPr lang="en-US" sz="2999">
                <a:solidFill>
                  <a:srgbClr val="000000"/>
                </a:solidFill>
                <a:latin typeface="Open Sauce"/>
                <a:ea typeface="Open Sauce"/>
                <a:cs typeface="Open Sauce"/>
                <a:sym typeface="Open Sauce"/>
              </a:rPr>
              <a:t>CAPTCHAs triggered by</a:t>
            </a:r>
            <a:r>
              <a:rPr lang="en-US" sz="2999">
                <a:solidFill>
                  <a:srgbClr val="000000"/>
                </a:solidFill>
                <a:latin typeface="Open Sauce"/>
                <a:ea typeface="Open Sauce"/>
                <a:cs typeface="Open Sauce"/>
                <a:sym typeface="Open Sauce"/>
              </a:rPr>
              <a:t> frequent requests</a:t>
            </a:r>
          </a:p>
          <a:p>
            <a:pPr algn="l" marL="647695" indent="-323848" lvl="1">
              <a:lnSpc>
                <a:spcPts val="4199"/>
              </a:lnSpc>
              <a:buFont typeface="Arial"/>
              <a:buChar char="•"/>
            </a:pPr>
            <a:r>
              <a:rPr lang="en-US" sz="2999">
                <a:solidFill>
                  <a:srgbClr val="000000"/>
                </a:solidFill>
                <a:latin typeface="Open Sauce"/>
                <a:ea typeface="Open Sauce"/>
                <a:cs typeface="Open Sauce"/>
                <a:sym typeface="Open Sauce"/>
              </a:rPr>
              <a:t>Solutions included using delays, robust parsing logic, and manual corrections.</a:t>
            </a:r>
          </a:p>
          <a:p>
            <a:pPr algn="l">
              <a:lnSpc>
                <a:spcPts val="419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0">
            <a:off x="1028700" y="8484450"/>
            <a:ext cx="775789" cy="773850"/>
          </a:xfrm>
          <a:custGeom>
            <a:avLst/>
            <a:gdLst/>
            <a:ahLst/>
            <a:cxnLst/>
            <a:rect r="r" b="b" t="t" l="l"/>
            <a:pathLst>
              <a:path h="773850" w="775789">
                <a:moveTo>
                  <a:pt x="0" y="0"/>
                </a:moveTo>
                <a:lnTo>
                  <a:pt x="775789" y="0"/>
                </a:lnTo>
                <a:lnTo>
                  <a:pt x="775789" y="773850"/>
                </a:lnTo>
                <a:lnTo>
                  <a:pt x="0" y="773850"/>
                </a:lnTo>
                <a:lnTo>
                  <a:pt x="0" y="0"/>
                </a:lnTo>
                <a:close/>
              </a:path>
            </a:pathLst>
          </a:custGeom>
          <a:blipFill>
            <a:blip r:embed="rId3"/>
            <a:stretch>
              <a:fillRect l="0" t="0" r="0" b="0"/>
            </a:stretch>
          </a:blipFill>
        </p:spPr>
      </p:sp>
      <p:sp>
        <p:nvSpPr>
          <p:cNvPr name="Freeform 4" id="4"/>
          <p:cNvSpPr/>
          <p:nvPr/>
        </p:nvSpPr>
        <p:spPr>
          <a:xfrm flipH="false" flipV="false" rot="0">
            <a:off x="16251715" y="-5311"/>
            <a:ext cx="2062637" cy="1835747"/>
          </a:xfrm>
          <a:custGeom>
            <a:avLst/>
            <a:gdLst/>
            <a:ahLst/>
            <a:cxnLst/>
            <a:rect r="r" b="b" t="t" l="l"/>
            <a:pathLst>
              <a:path h="1835747" w="2062637">
                <a:moveTo>
                  <a:pt x="0" y="0"/>
                </a:moveTo>
                <a:lnTo>
                  <a:pt x="2062637" y="0"/>
                </a:lnTo>
                <a:lnTo>
                  <a:pt x="2062637" y="1835747"/>
                </a:lnTo>
                <a:lnTo>
                  <a:pt x="0" y="1835747"/>
                </a:lnTo>
                <a:lnTo>
                  <a:pt x="0" y="0"/>
                </a:lnTo>
                <a:close/>
              </a:path>
            </a:pathLst>
          </a:custGeom>
          <a:blipFill>
            <a:blip r:embed="rId4">
              <a:alphaModFix amt="26000"/>
            </a:blip>
            <a:stretch>
              <a:fillRect l="0" t="0" r="0" b="0"/>
            </a:stretch>
          </a:blipFill>
        </p:spPr>
      </p:sp>
      <p:sp>
        <p:nvSpPr>
          <p:cNvPr name="Freeform 5" id="5"/>
          <p:cNvSpPr/>
          <p:nvPr/>
        </p:nvSpPr>
        <p:spPr>
          <a:xfrm flipH="true" flipV="false" rot="0">
            <a:off x="13709294" y="7811781"/>
            <a:ext cx="4605058" cy="2475219"/>
          </a:xfrm>
          <a:custGeom>
            <a:avLst/>
            <a:gdLst/>
            <a:ahLst/>
            <a:cxnLst/>
            <a:rect r="r" b="b" t="t" l="l"/>
            <a:pathLst>
              <a:path h="2475219" w="4605058">
                <a:moveTo>
                  <a:pt x="4605058" y="0"/>
                </a:moveTo>
                <a:lnTo>
                  <a:pt x="0" y="0"/>
                </a:lnTo>
                <a:lnTo>
                  <a:pt x="0" y="2475219"/>
                </a:lnTo>
                <a:lnTo>
                  <a:pt x="4605058" y="2475219"/>
                </a:lnTo>
                <a:lnTo>
                  <a:pt x="4605058" y="0"/>
                </a:lnTo>
                <a:close/>
              </a:path>
            </a:pathLst>
          </a:custGeom>
          <a:blipFill>
            <a:blip r:embed="rId5">
              <a:alphaModFix amt="10999"/>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0">
            <a:off x="0" y="0"/>
            <a:ext cx="873100" cy="2024580"/>
          </a:xfrm>
          <a:custGeom>
            <a:avLst/>
            <a:gdLst/>
            <a:ahLst/>
            <a:cxnLst/>
            <a:rect r="r" b="b" t="t" l="l"/>
            <a:pathLst>
              <a:path h="2024580" w="873100">
                <a:moveTo>
                  <a:pt x="873100" y="2024580"/>
                </a:moveTo>
                <a:lnTo>
                  <a:pt x="0" y="2024580"/>
                </a:lnTo>
                <a:lnTo>
                  <a:pt x="0" y="0"/>
                </a:lnTo>
                <a:lnTo>
                  <a:pt x="873100" y="0"/>
                </a:lnTo>
                <a:lnTo>
                  <a:pt x="873100" y="2024580"/>
                </a:lnTo>
                <a:close/>
              </a:path>
            </a:pathLst>
          </a:custGeom>
          <a:blipFill>
            <a:blip r:embed="rId7">
              <a:alphaModFix amt="10999"/>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755025" y="662777"/>
            <a:ext cx="8250591" cy="727601"/>
          </a:xfrm>
          <a:prstGeom prst="rect">
            <a:avLst/>
          </a:prstGeom>
        </p:spPr>
        <p:txBody>
          <a:bodyPr anchor="t" rtlCol="false" tIns="0" lIns="0" bIns="0" rIns="0">
            <a:spAutoFit/>
          </a:bodyPr>
          <a:lstStyle/>
          <a:p>
            <a:pPr algn="l">
              <a:lnSpc>
                <a:spcPts val="5845"/>
              </a:lnSpc>
            </a:pPr>
            <a:r>
              <a:rPr lang="en-US" sz="5082">
                <a:solidFill>
                  <a:srgbClr val="FFFFFF"/>
                </a:solidFill>
                <a:latin typeface="Prata"/>
                <a:ea typeface="Prata"/>
                <a:cs typeface="Prata"/>
                <a:sym typeface="Prata"/>
              </a:rPr>
              <a:t>DATA PREPROCESSING</a:t>
            </a:r>
          </a:p>
        </p:txBody>
      </p:sp>
      <p:sp>
        <p:nvSpPr>
          <p:cNvPr name="TextBox 8" id="8"/>
          <p:cNvSpPr txBox="true"/>
          <p:nvPr/>
        </p:nvSpPr>
        <p:spPr>
          <a:xfrm rot="0">
            <a:off x="1266916" y="1780658"/>
            <a:ext cx="14744907" cy="2076451"/>
          </a:xfrm>
          <a:prstGeom prst="rect">
            <a:avLst/>
          </a:prstGeom>
        </p:spPr>
        <p:txBody>
          <a:bodyPr anchor="t" rtlCol="false" tIns="0" lIns="0" bIns="0" rIns="0">
            <a:spAutoFit/>
          </a:bodyPr>
          <a:lstStyle/>
          <a:p>
            <a:pPr algn="l" marL="647695" indent="-323848" lvl="1">
              <a:lnSpc>
                <a:spcPts val="4199"/>
              </a:lnSpc>
              <a:buFont typeface="Arial"/>
              <a:buChar char="•"/>
            </a:pPr>
            <a:r>
              <a:rPr lang="en-US" sz="2999">
                <a:solidFill>
                  <a:srgbClr val="CBCBCB"/>
                </a:solidFill>
                <a:latin typeface="Open Sauce"/>
                <a:ea typeface="Open Sauce"/>
                <a:cs typeface="Open Sauce"/>
                <a:sym typeface="Open Sauce"/>
              </a:rPr>
              <a:t>Assigned unique Product IDs</a:t>
            </a:r>
          </a:p>
          <a:p>
            <a:pPr algn="l" marL="647695" indent="-323848" lvl="1">
              <a:lnSpc>
                <a:spcPts val="4199"/>
              </a:lnSpc>
              <a:buFont typeface="Arial"/>
              <a:buChar char="•"/>
            </a:pPr>
            <a:r>
              <a:rPr lang="en-US" sz="2999">
                <a:solidFill>
                  <a:srgbClr val="CBCBCB"/>
                </a:solidFill>
                <a:latin typeface="Open Sauce"/>
                <a:ea typeface="Open Sauce"/>
                <a:cs typeface="Open Sauce"/>
                <a:sym typeface="Open Sauce"/>
              </a:rPr>
              <a:t>Converted and extracted ratings, reviews, and model info</a:t>
            </a:r>
          </a:p>
          <a:p>
            <a:pPr algn="l" marL="647695" indent="-323848" lvl="1">
              <a:lnSpc>
                <a:spcPts val="4199"/>
              </a:lnSpc>
              <a:buFont typeface="Arial"/>
              <a:buChar char="•"/>
            </a:pPr>
            <a:r>
              <a:rPr lang="en-US" sz="2999">
                <a:solidFill>
                  <a:srgbClr val="CBCBCB"/>
                </a:solidFill>
                <a:latin typeface="Open Sauce"/>
                <a:ea typeface="Open Sauce"/>
                <a:cs typeface="Open Sauce"/>
                <a:sym typeface="Open Sauce"/>
              </a:rPr>
              <a:t>Cleaned text data (removed punctuation, emojis, stop words, etc.)</a:t>
            </a:r>
          </a:p>
          <a:p>
            <a:pPr algn="l" marL="647695" indent="-323848" lvl="1">
              <a:lnSpc>
                <a:spcPts val="4199"/>
              </a:lnSpc>
              <a:buFont typeface="Arial"/>
              <a:buChar char="•"/>
            </a:pPr>
            <a:r>
              <a:rPr lang="en-US" sz="2999">
                <a:solidFill>
                  <a:srgbClr val="CBCBCB"/>
                </a:solidFill>
                <a:latin typeface="Open Sauce"/>
                <a:ea typeface="Open Sauce"/>
                <a:cs typeface="Open Sauce"/>
                <a:sym typeface="Open Sauce"/>
              </a:rPr>
              <a:t>Handled missing values using mean imputation and mapping</a:t>
            </a:r>
          </a:p>
        </p:txBody>
      </p:sp>
      <p:sp>
        <p:nvSpPr>
          <p:cNvPr name="TextBox 9" id="9"/>
          <p:cNvSpPr txBox="true"/>
          <p:nvPr/>
        </p:nvSpPr>
        <p:spPr>
          <a:xfrm rot="0">
            <a:off x="755025" y="4905002"/>
            <a:ext cx="8901078" cy="727601"/>
          </a:xfrm>
          <a:prstGeom prst="rect">
            <a:avLst/>
          </a:prstGeom>
        </p:spPr>
        <p:txBody>
          <a:bodyPr anchor="t" rtlCol="false" tIns="0" lIns="0" bIns="0" rIns="0">
            <a:spAutoFit/>
          </a:bodyPr>
          <a:lstStyle/>
          <a:p>
            <a:pPr algn="l">
              <a:lnSpc>
                <a:spcPts val="5845"/>
              </a:lnSpc>
            </a:pPr>
            <a:r>
              <a:rPr lang="en-US" sz="5082">
                <a:solidFill>
                  <a:srgbClr val="FFFFFF"/>
                </a:solidFill>
                <a:latin typeface="Prata"/>
                <a:ea typeface="Prata"/>
                <a:cs typeface="Prata"/>
                <a:sym typeface="Prata"/>
              </a:rPr>
              <a:t>EXPORTING CLEAN DATA</a:t>
            </a:r>
          </a:p>
        </p:txBody>
      </p:sp>
      <p:sp>
        <p:nvSpPr>
          <p:cNvPr name="TextBox 10" id="10"/>
          <p:cNvSpPr txBox="true"/>
          <p:nvPr/>
        </p:nvSpPr>
        <p:spPr>
          <a:xfrm rot="0">
            <a:off x="1266916" y="6334899"/>
            <a:ext cx="14744907" cy="1543051"/>
          </a:xfrm>
          <a:prstGeom prst="rect">
            <a:avLst/>
          </a:prstGeom>
        </p:spPr>
        <p:txBody>
          <a:bodyPr anchor="t" rtlCol="false" tIns="0" lIns="0" bIns="0" rIns="0">
            <a:spAutoFit/>
          </a:bodyPr>
          <a:lstStyle/>
          <a:p>
            <a:pPr algn="l">
              <a:lnSpc>
                <a:spcPts val="4199"/>
              </a:lnSpc>
            </a:pPr>
            <a:r>
              <a:rPr lang="en-US" sz="2999">
                <a:solidFill>
                  <a:srgbClr val="CBCBCB"/>
                </a:solidFill>
                <a:latin typeface="Open Sauce"/>
                <a:ea typeface="Open Sauce"/>
                <a:cs typeface="Open Sauce"/>
                <a:sym typeface="Open Sauce"/>
              </a:rPr>
              <a:t>After cleaning, the dataset was structured and exported into CSV files for mobiles, laptops, and tablets. These datasets served as the base for further exploratory data analysis and visualization.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934042" y="-288040"/>
            <a:ext cx="2697983" cy="2401205"/>
          </a:xfrm>
          <a:custGeom>
            <a:avLst/>
            <a:gdLst/>
            <a:ahLst/>
            <a:cxnLst/>
            <a:rect r="r" b="b" t="t" l="l"/>
            <a:pathLst>
              <a:path h="2401205" w="2697983">
                <a:moveTo>
                  <a:pt x="0" y="0"/>
                </a:moveTo>
                <a:lnTo>
                  <a:pt x="2697983" y="0"/>
                </a:lnTo>
                <a:lnTo>
                  <a:pt x="2697983" y="2401205"/>
                </a:lnTo>
                <a:lnTo>
                  <a:pt x="0" y="2401205"/>
                </a:lnTo>
                <a:lnTo>
                  <a:pt x="0" y="0"/>
                </a:lnTo>
                <a:close/>
              </a:path>
            </a:pathLst>
          </a:custGeom>
          <a:blipFill>
            <a:blip r:embed="rId2">
              <a:alphaModFix amt="50000"/>
            </a:blip>
            <a:stretch>
              <a:fillRect l="0" t="0" r="0" b="0"/>
            </a:stretch>
          </a:blipFill>
        </p:spPr>
      </p:sp>
      <p:grpSp>
        <p:nvGrpSpPr>
          <p:cNvPr name="Group 3" id="3"/>
          <p:cNvGrpSpPr/>
          <p:nvPr/>
        </p:nvGrpSpPr>
        <p:grpSpPr>
          <a:xfrm rot="0">
            <a:off x="11214422" y="0"/>
            <a:ext cx="7099930" cy="10287000"/>
            <a:chOff x="0" y="0"/>
            <a:chExt cx="9466574" cy="13716000"/>
          </a:xfrm>
        </p:grpSpPr>
        <p:pic>
          <p:nvPicPr>
            <p:cNvPr name="Picture 4" id="4"/>
            <p:cNvPicPr>
              <a:picLocks noChangeAspect="true"/>
            </p:cNvPicPr>
            <p:nvPr/>
          </p:nvPicPr>
          <p:blipFill>
            <a:blip r:embed="rId3"/>
            <a:srcRect l="19819" t="0" r="36525" b="0"/>
            <a:stretch>
              <a:fillRect/>
            </a:stretch>
          </p:blipFill>
          <p:spPr>
            <a:xfrm flipH="false" flipV="false">
              <a:off x="0" y="0"/>
              <a:ext cx="9466574" cy="13716000"/>
            </a:xfrm>
            <a:prstGeom prst="rect">
              <a:avLst/>
            </a:prstGeom>
          </p:spPr>
        </p:pic>
      </p:grpSp>
      <p:sp>
        <p:nvSpPr>
          <p:cNvPr name="Freeform 5" id="5"/>
          <p:cNvSpPr/>
          <p:nvPr/>
        </p:nvSpPr>
        <p:spPr>
          <a:xfrm flipH="true" flipV="false" rot="0">
            <a:off x="13709294" y="7811781"/>
            <a:ext cx="4605058" cy="2475219"/>
          </a:xfrm>
          <a:custGeom>
            <a:avLst/>
            <a:gdLst/>
            <a:ahLst/>
            <a:cxnLst/>
            <a:rect r="r" b="b" t="t" l="l"/>
            <a:pathLst>
              <a:path h="2475219" w="4605058">
                <a:moveTo>
                  <a:pt x="4605058" y="0"/>
                </a:moveTo>
                <a:lnTo>
                  <a:pt x="0" y="0"/>
                </a:lnTo>
                <a:lnTo>
                  <a:pt x="0" y="2475219"/>
                </a:lnTo>
                <a:lnTo>
                  <a:pt x="4605058" y="2475219"/>
                </a:lnTo>
                <a:lnTo>
                  <a:pt x="4605058" y="0"/>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true" rot="0">
            <a:off x="0" y="0"/>
            <a:ext cx="873100" cy="2024580"/>
          </a:xfrm>
          <a:custGeom>
            <a:avLst/>
            <a:gdLst/>
            <a:ahLst/>
            <a:cxnLst/>
            <a:rect r="r" b="b" t="t" l="l"/>
            <a:pathLst>
              <a:path h="2024580" w="873100">
                <a:moveTo>
                  <a:pt x="873100" y="2024580"/>
                </a:moveTo>
                <a:lnTo>
                  <a:pt x="0" y="2024580"/>
                </a:lnTo>
                <a:lnTo>
                  <a:pt x="0" y="0"/>
                </a:lnTo>
                <a:lnTo>
                  <a:pt x="873100" y="0"/>
                </a:lnTo>
                <a:lnTo>
                  <a:pt x="873100" y="202458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151881" y="2053155"/>
            <a:ext cx="7483883" cy="1451501"/>
          </a:xfrm>
          <a:prstGeom prst="rect">
            <a:avLst/>
          </a:prstGeom>
        </p:spPr>
        <p:txBody>
          <a:bodyPr anchor="t" rtlCol="false" tIns="0" lIns="0" bIns="0" rIns="0">
            <a:spAutoFit/>
          </a:bodyPr>
          <a:lstStyle/>
          <a:p>
            <a:pPr algn="l">
              <a:lnSpc>
                <a:spcPts val="5845"/>
              </a:lnSpc>
            </a:pPr>
            <a:r>
              <a:rPr lang="en-US" sz="5082">
                <a:solidFill>
                  <a:srgbClr val="317C47"/>
                </a:solidFill>
                <a:latin typeface="Prata"/>
                <a:ea typeface="Prata"/>
                <a:cs typeface="Prata"/>
                <a:sym typeface="Prata"/>
              </a:rPr>
              <a:t>EXPLORATORY DATA </a:t>
            </a:r>
          </a:p>
          <a:p>
            <a:pPr algn="l">
              <a:lnSpc>
                <a:spcPts val="5845"/>
              </a:lnSpc>
            </a:pPr>
            <a:r>
              <a:rPr lang="en-US" sz="5082">
                <a:solidFill>
                  <a:srgbClr val="317C47"/>
                </a:solidFill>
                <a:latin typeface="Prata"/>
                <a:ea typeface="Prata"/>
                <a:cs typeface="Prata"/>
                <a:sym typeface="Prata"/>
              </a:rPr>
              <a:t>ANALYSIS (EDA)</a:t>
            </a:r>
          </a:p>
        </p:txBody>
      </p:sp>
      <p:sp>
        <p:nvSpPr>
          <p:cNvPr name="TextBox 8" id="8"/>
          <p:cNvSpPr txBox="true"/>
          <p:nvPr/>
        </p:nvSpPr>
        <p:spPr>
          <a:xfrm rot="0">
            <a:off x="1151881" y="4514097"/>
            <a:ext cx="9002029" cy="3105151"/>
          </a:xfrm>
          <a:prstGeom prst="rect">
            <a:avLst/>
          </a:prstGeom>
        </p:spPr>
        <p:txBody>
          <a:bodyPr anchor="t" rtlCol="false" tIns="0" lIns="0" bIns="0" rIns="0">
            <a:spAutoFit/>
          </a:bodyPr>
          <a:lstStyle/>
          <a:p>
            <a:pPr algn="l">
              <a:lnSpc>
                <a:spcPts val="4199"/>
              </a:lnSpc>
            </a:pPr>
            <a:r>
              <a:rPr lang="en-US" sz="2999">
                <a:solidFill>
                  <a:srgbClr val="000000"/>
                </a:solidFill>
                <a:latin typeface="Open Sauce"/>
                <a:ea typeface="Open Sauce"/>
                <a:cs typeface="Open Sauce"/>
                <a:sym typeface="Open Sauce"/>
              </a:rPr>
              <a:t>EDA was performed to uncover patterns, outliers, and relationships in the data. Visualizations like histograms, scatter plots, and box plots were used. Additional features like price and storage were added for deeper insights.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0">
            <a:off x="1028700" y="8484450"/>
            <a:ext cx="775789" cy="773850"/>
          </a:xfrm>
          <a:custGeom>
            <a:avLst/>
            <a:gdLst/>
            <a:ahLst/>
            <a:cxnLst/>
            <a:rect r="r" b="b" t="t" l="l"/>
            <a:pathLst>
              <a:path h="773850" w="775789">
                <a:moveTo>
                  <a:pt x="0" y="0"/>
                </a:moveTo>
                <a:lnTo>
                  <a:pt x="775789" y="0"/>
                </a:lnTo>
                <a:lnTo>
                  <a:pt x="775789" y="773850"/>
                </a:lnTo>
                <a:lnTo>
                  <a:pt x="0" y="773850"/>
                </a:lnTo>
                <a:lnTo>
                  <a:pt x="0" y="0"/>
                </a:lnTo>
                <a:close/>
              </a:path>
            </a:pathLst>
          </a:custGeom>
          <a:blipFill>
            <a:blip r:embed="rId3"/>
            <a:stretch>
              <a:fillRect l="0" t="0" r="0" b="0"/>
            </a:stretch>
          </a:blipFill>
        </p:spPr>
      </p:sp>
      <p:sp>
        <p:nvSpPr>
          <p:cNvPr name="Freeform 4" id="4"/>
          <p:cNvSpPr/>
          <p:nvPr/>
        </p:nvSpPr>
        <p:spPr>
          <a:xfrm flipH="false" flipV="false" rot="0">
            <a:off x="16251715" y="-5311"/>
            <a:ext cx="2062637" cy="1835747"/>
          </a:xfrm>
          <a:custGeom>
            <a:avLst/>
            <a:gdLst/>
            <a:ahLst/>
            <a:cxnLst/>
            <a:rect r="r" b="b" t="t" l="l"/>
            <a:pathLst>
              <a:path h="1835747" w="2062637">
                <a:moveTo>
                  <a:pt x="0" y="0"/>
                </a:moveTo>
                <a:lnTo>
                  <a:pt x="2062637" y="0"/>
                </a:lnTo>
                <a:lnTo>
                  <a:pt x="2062637" y="1835747"/>
                </a:lnTo>
                <a:lnTo>
                  <a:pt x="0" y="1835747"/>
                </a:lnTo>
                <a:lnTo>
                  <a:pt x="0" y="0"/>
                </a:lnTo>
                <a:close/>
              </a:path>
            </a:pathLst>
          </a:custGeom>
          <a:blipFill>
            <a:blip r:embed="rId4">
              <a:alphaModFix amt="26000"/>
            </a:blip>
            <a:stretch>
              <a:fillRect l="0" t="0" r="0" b="0"/>
            </a:stretch>
          </a:blipFill>
        </p:spPr>
      </p:sp>
      <p:sp>
        <p:nvSpPr>
          <p:cNvPr name="Freeform 5" id="5"/>
          <p:cNvSpPr/>
          <p:nvPr/>
        </p:nvSpPr>
        <p:spPr>
          <a:xfrm flipH="true" flipV="false" rot="0">
            <a:off x="13709294" y="7811781"/>
            <a:ext cx="4605058" cy="2475219"/>
          </a:xfrm>
          <a:custGeom>
            <a:avLst/>
            <a:gdLst/>
            <a:ahLst/>
            <a:cxnLst/>
            <a:rect r="r" b="b" t="t" l="l"/>
            <a:pathLst>
              <a:path h="2475219" w="4605058">
                <a:moveTo>
                  <a:pt x="4605058" y="0"/>
                </a:moveTo>
                <a:lnTo>
                  <a:pt x="0" y="0"/>
                </a:lnTo>
                <a:lnTo>
                  <a:pt x="0" y="2475219"/>
                </a:lnTo>
                <a:lnTo>
                  <a:pt x="4605058" y="2475219"/>
                </a:lnTo>
                <a:lnTo>
                  <a:pt x="4605058" y="0"/>
                </a:lnTo>
                <a:close/>
              </a:path>
            </a:pathLst>
          </a:custGeom>
          <a:blipFill>
            <a:blip r:embed="rId5">
              <a:alphaModFix amt="10999"/>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0">
            <a:off x="0" y="0"/>
            <a:ext cx="873100" cy="2024580"/>
          </a:xfrm>
          <a:custGeom>
            <a:avLst/>
            <a:gdLst/>
            <a:ahLst/>
            <a:cxnLst/>
            <a:rect r="r" b="b" t="t" l="l"/>
            <a:pathLst>
              <a:path h="2024580" w="873100">
                <a:moveTo>
                  <a:pt x="873100" y="2024580"/>
                </a:moveTo>
                <a:lnTo>
                  <a:pt x="0" y="2024580"/>
                </a:lnTo>
                <a:lnTo>
                  <a:pt x="0" y="0"/>
                </a:lnTo>
                <a:lnTo>
                  <a:pt x="873100" y="0"/>
                </a:lnTo>
                <a:lnTo>
                  <a:pt x="873100" y="2024580"/>
                </a:lnTo>
                <a:close/>
              </a:path>
            </a:pathLst>
          </a:custGeom>
          <a:blipFill>
            <a:blip r:embed="rId7">
              <a:alphaModFix amt="10999"/>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3709294" y="2494687"/>
            <a:ext cx="381963" cy="370026"/>
          </a:xfrm>
          <a:custGeom>
            <a:avLst/>
            <a:gdLst/>
            <a:ahLst/>
            <a:cxnLst/>
            <a:rect r="r" b="b" t="t" l="l"/>
            <a:pathLst>
              <a:path h="370026" w="381963">
                <a:moveTo>
                  <a:pt x="0" y="0"/>
                </a:moveTo>
                <a:lnTo>
                  <a:pt x="381963" y="0"/>
                </a:lnTo>
                <a:lnTo>
                  <a:pt x="381963" y="370027"/>
                </a:lnTo>
                <a:lnTo>
                  <a:pt x="0" y="37002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2525423" y="0"/>
            <a:ext cx="5762577" cy="5521588"/>
          </a:xfrm>
          <a:custGeom>
            <a:avLst/>
            <a:gdLst/>
            <a:ahLst/>
            <a:cxnLst/>
            <a:rect r="r" b="b" t="t" l="l"/>
            <a:pathLst>
              <a:path h="5521588" w="5762577">
                <a:moveTo>
                  <a:pt x="0" y="0"/>
                </a:moveTo>
                <a:lnTo>
                  <a:pt x="5762577" y="0"/>
                </a:lnTo>
                <a:lnTo>
                  <a:pt x="5762577" y="5521588"/>
                </a:lnTo>
                <a:lnTo>
                  <a:pt x="0" y="5521588"/>
                </a:lnTo>
                <a:lnTo>
                  <a:pt x="0" y="0"/>
                </a:lnTo>
                <a:close/>
              </a:path>
            </a:pathLst>
          </a:custGeom>
          <a:blipFill>
            <a:blip r:embed="rId11"/>
            <a:stretch>
              <a:fillRect l="-23745" t="0" r="-14402" b="-8133"/>
            </a:stretch>
          </a:blipFill>
        </p:spPr>
      </p:sp>
      <p:sp>
        <p:nvSpPr>
          <p:cNvPr name="Freeform 9" id="9"/>
          <p:cNvSpPr/>
          <p:nvPr/>
        </p:nvSpPr>
        <p:spPr>
          <a:xfrm flipH="false" flipV="false" rot="0">
            <a:off x="12525423" y="5521588"/>
            <a:ext cx="5647899" cy="5025419"/>
          </a:xfrm>
          <a:custGeom>
            <a:avLst/>
            <a:gdLst/>
            <a:ahLst/>
            <a:cxnLst/>
            <a:rect r="r" b="b" t="t" l="l"/>
            <a:pathLst>
              <a:path h="5025419" w="5647899">
                <a:moveTo>
                  <a:pt x="0" y="0"/>
                </a:moveTo>
                <a:lnTo>
                  <a:pt x="5647898" y="0"/>
                </a:lnTo>
                <a:lnTo>
                  <a:pt x="5647898" y="5025419"/>
                </a:lnTo>
                <a:lnTo>
                  <a:pt x="0" y="5025419"/>
                </a:lnTo>
                <a:lnTo>
                  <a:pt x="0" y="0"/>
                </a:lnTo>
                <a:close/>
              </a:path>
            </a:pathLst>
          </a:custGeom>
          <a:blipFill>
            <a:blip r:embed="rId12"/>
            <a:stretch>
              <a:fillRect l="-27944" t="0" r="-30240" b="0"/>
            </a:stretch>
          </a:blipFill>
        </p:spPr>
      </p:sp>
      <p:sp>
        <p:nvSpPr>
          <p:cNvPr name="TextBox 10" id="10"/>
          <p:cNvSpPr txBox="true"/>
          <p:nvPr/>
        </p:nvSpPr>
        <p:spPr>
          <a:xfrm rot="0">
            <a:off x="873100" y="679187"/>
            <a:ext cx="10952564" cy="727601"/>
          </a:xfrm>
          <a:prstGeom prst="rect">
            <a:avLst/>
          </a:prstGeom>
        </p:spPr>
        <p:txBody>
          <a:bodyPr anchor="t" rtlCol="false" tIns="0" lIns="0" bIns="0" rIns="0">
            <a:spAutoFit/>
          </a:bodyPr>
          <a:lstStyle/>
          <a:p>
            <a:pPr algn="l">
              <a:lnSpc>
                <a:spcPts val="5845"/>
              </a:lnSpc>
            </a:pPr>
            <a:r>
              <a:rPr lang="en-US" sz="5082">
                <a:solidFill>
                  <a:srgbClr val="FFFFFF"/>
                </a:solidFill>
                <a:latin typeface="Prata"/>
                <a:ea typeface="Prata"/>
                <a:cs typeface="Prata"/>
                <a:sym typeface="Prata"/>
              </a:rPr>
              <a:t>MOBILE REVIEW ANALYSIS</a:t>
            </a:r>
          </a:p>
        </p:txBody>
      </p:sp>
      <p:sp>
        <p:nvSpPr>
          <p:cNvPr name="TextBox 11" id="11"/>
          <p:cNvSpPr txBox="true"/>
          <p:nvPr/>
        </p:nvSpPr>
        <p:spPr>
          <a:xfrm rot="0">
            <a:off x="1416595" y="1773286"/>
            <a:ext cx="10786224" cy="2600326"/>
          </a:xfrm>
          <a:prstGeom prst="rect">
            <a:avLst/>
          </a:prstGeom>
        </p:spPr>
        <p:txBody>
          <a:bodyPr anchor="t" rtlCol="false" tIns="0" lIns="0" bIns="0" rIns="0">
            <a:spAutoFit/>
          </a:bodyPr>
          <a:lstStyle/>
          <a:p>
            <a:pPr algn="l" marL="647695" indent="-323848" lvl="1">
              <a:lnSpc>
                <a:spcPts val="4199"/>
              </a:lnSpc>
              <a:buFont typeface="Arial"/>
              <a:buChar char="•"/>
            </a:pPr>
            <a:r>
              <a:rPr lang="en-US" sz="2999">
                <a:solidFill>
                  <a:srgbClr val="FFFFFF"/>
                </a:solidFill>
                <a:latin typeface="Open Sauce"/>
                <a:ea typeface="Open Sauce"/>
                <a:cs typeface="Open Sauce"/>
                <a:sym typeface="Open Sauce"/>
              </a:rPr>
              <a:t>Histograms and ECDF plots for ratings and prices</a:t>
            </a:r>
          </a:p>
          <a:p>
            <a:pPr algn="l" marL="647695" indent="-323848" lvl="1">
              <a:lnSpc>
                <a:spcPts val="4199"/>
              </a:lnSpc>
              <a:buFont typeface="Arial"/>
              <a:buChar char="•"/>
            </a:pPr>
            <a:r>
              <a:rPr lang="en-US" sz="2999">
                <a:solidFill>
                  <a:srgbClr val="FFFFFF"/>
                </a:solidFill>
                <a:latin typeface="Open Sauce"/>
                <a:ea typeface="Open Sauce"/>
                <a:cs typeface="Open Sauce"/>
                <a:sym typeface="Open Sauce"/>
              </a:rPr>
              <a:t>Stripplots and violinplots for rating comparisons</a:t>
            </a:r>
          </a:p>
          <a:p>
            <a:pPr algn="l" marL="647695" indent="-323848" lvl="1">
              <a:lnSpc>
                <a:spcPts val="4199"/>
              </a:lnSpc>
              <a:buFont typeface="Arial"/>
              <a:buChar char="•"/>
            </a:pPr>
            <a:r>
              <a:rPr lang="en-US" sz="2999">
                <a:solidFill>
                  <a:srgbClr val="FFFFFF"/>
                </a:solidFill>
                <a:latin typeface="Open Sauce"/>
                <a:ea typeface="Open Sauce"/>
                <a:cs typeface="Open Sauce"/>
                <a:sym typeface="Open Sauce"/>
              </a:rPr>
              <a:t>Price categories: Budget, Mid-Range, Premium</a:t>
            </a:r>
          </a:p>
          <a:p>
            <a:pPr algn="l" marL="647695" indent="-323848" lvl="1">
              <a:lnSpc>
                <a:spcPts val="4199"/>
              </a:lnSpc>
              <a:buFont typeface="Arial"/>
              <a:buChar char="•"/>
            </a:pPr>
            <a:r>
              <a:rPr lang="en-US" sz="2999">
                <a:solidFill>
                  <a:srgbClr val="FFFFFF"/>
                </a:solidFill>
                <a:latin typeface="Open Sauce"/>
                <a:ea typeface="Open Sauce"/>
                <a:cs typeface="Open Sauce"/>
                <a:sym typeface="Open Sauce"/>
              </a:rPr>
              <a:t>Top models and storage preferences visualized</a:t>
            </a:r>
          </a:p>
          <a:p>
            <a:pPr algn="l" marL="647695" indent="-323848" lvl="1">
              <a:lnSpc>
                <a:spcPts val="4199"/>
              </a:lnSpc>
              <a:buFont typeface="Arial"/>
              <a:buChar char="•"/>
            </a:pPr>
            <a:r>
              <a:rPr lang="en-US" sz="2999">
                <a:solidFill>
                  <a:srgbClr val="FFFFFF"/>
                </a:solidFill>
                <a:latin typeface="Open Sauce"/>
                <a:ea typeface="Open Sauce"/>
                <a:cs typeface="Open Sauce"/>
                <a:sym typeface="Open Sauce"/>
              </a:rPr>
              <a:t>Sentiment analysis and keyword extraction applied</a:t>
            </a:r>
          </a:p>
        </p:txBody>
      </p:sp>
      <p:sp>
        <p:nvSpPr>
          <p:cNvPr name="TextBox 12" id="12"/>
          <p:cNvSpPr txBox="true"/>
          <p:nvPr/>
        </p:nvSpPr>
        <p:spPr>
          <a:xfrm rot="0">
            <a:off x="873100" y="5172075"/>
            <a:ext cx="10952564" cy="727601"/>
          </a:xfrm>
          <a:prstGeom prst="rect">
            <a:avLst/>
          </a:prstGeom>
        </p:spPr>
        <p:txBody>
          <a:bodyPr anchor="t" rtlCol="false" tIns="0" lIns="0" bIns="0" rIns="0">
            <a:spAutoFit/>
          </a:bodyPr>
          <a:lstStyle/>
          <a:p>
            <a:pPr algn="l">
              <a:lnSpc>
                <a:spcPts val="5845"/>
              </a:lnSpc>
            </a:pPr>
            <a:r>
              <a:rPr lang="en-US" sz="5082">
                <a:solidFill>
                  <a:srgbClr val="FFFFFF"/>
                </a:solidFill>
                <a:latin typeface="Prata"/>
                <a:ea typeface="Prata"/>
                <a:cs typeface="Prata"/>
                <a:sym typeface="Prata"/>
              </a:rPr>
              <a:t>LAPTOP REVIEW ANALYSIS</a:t>
            </a:r>
          </a:p>
        </p:txBody>
      </p:sp>
      <p:sp>
        <p:nvSpPr>
          <p:cNvPr name="TextBox 13" id="13"/>
          <p:cNvSpPr txBox="true"/>
          <p:nvPr/>
        </p:nvSpPr>
        <p:spPr>
          <a:xfrm rot="0">
            <a:off x="1416595" y="6266174"/>
            <a:ext cx="10786224" cy="2600326"/>
          </a:xfrm>
          <a:prstGeom prst="rect">
            <a:avLst/>
          </a:prstGeom>
        </p:spPr>
        <p:txBody>
          <a:bodyPr anchor="t" rtlCol="false" tIns="0" lIns="0" bIns="0" rIns="0">
            <a:spAutoFit/>
          </a:bodyPr>
          <a:lstStyle/>
          <a:p>
            <a:pPr algn="l" marL="647695" indent="-323848" lvl="1">
              <a:lnSpc>
                <a:spcPts val="4199"/>
              </a:lnSpc>
              <a:buFont typeface="Arial"/>
              <a:buChar char="•"/>
            </a:pPr>
            <a:r>
              <a:rPr lang="en-US" sz="2999">
                <a:solidFill>
                  <a:srgbClr val="FFFFFF"/>
                </a:solidFill>
                <a:latin typeface="Open Sauce"/>
                <a:ea typeface="Open Sauce"/>
                <a:cs typeface="Open Sauce"/>
                <a:sym typeface="Open Sauce"/>
              </a:rPr>
              <a:t>Histograms, KDEs, and ECDF plots</a:t>
            </a:r>
          </a:p>
          <a:p>
            <a:pPr algn="l" marL="647695" indent="-323848" lvl="1">
              <a:lnSpc>
                <a:spcPts val="4199"/>
              </a:lnSpc>
              <a:buFont typeface="Arial"/>
              <a:buChar char="•"/>
            </a:pPr>
            <a:r>
              <a:rPr lang="en-US" sz="2999">
                <a:solidFill>
                  <a:srgbClr val="FFFFFF"/>
                </a:solidFill>
                <a:latin typeface="Open Sauce"/>
                <a:ea typeface="Open Sauce"/>
                <a:cs typeface="Open Sauce"/>
                <a:sym typeface="Open Sauce"/>
              </a:rPr>
              <a:t>Brand-wise comparisons and boxen plots</a:t>
            </a:r>
          </a:p>
          <a:p>
            <a:pPr algn="l" marL="647695" indent="-323848" lvl="1">
              <a:lnSpc>
                <a:spcPts val="4199"/>
              </a:lnSpc>
              <a:buFont typeface="Arial"/>
              <a:buChar char="•"/>
            </a:pPr>
            <a:r>
              <a:rPr lang="en-US" sz="2999">
                <a:solidFill>
                  <a:srgbClr val="FFFFFF"/>
                </a:solidFill>
                <a:latin typeface="Open Sauce"/>
                <a:ea typeface="Open Sauce"/>
                <a:cs typeface="Open Sauce"/>
                <a:sym typeface="Open Sauce"/>
              </a:rPr>
              <a:t>New metrics: Price per GB, Review Engagement Score</a:t>
            </a:r>
          </a:p>
          <a:p>
            <a:pPr algn="l" marL="647695" indent="-323848" lvl="1">
              <a:lnSpc>
                <a:spcPts val="4199"/>
              </a:lnSpc>
              <a:buFont typeface="Arial"/>
              <a:buChar char="•"/>
            </a:pPr>
            <a:r>
              <a:rPr lang="en-US" sz="2999">
                <a:solidFill>
                  <a:srgbClr val="FFFFFF"/>
                </a:solidFill>
                <a:latin typeface="Open Sauce"/>
                <a:ea typeface="Open Sauce"/>
                <a:cs typeface="Open Sauce"/>
                <a:sym typeface="Open Sauce"/>
              </a:rPr>
              <a:t>Sentiment distribution and LDA topic modeling</a:t>
            </a:r>
          </a:p>
          <a:p>
            <a:pPr algn="l" marL="647695" indent="-323848" lvl="1">
              <a:lnSpc>
                <a:spcPts val="4199"/>
              </a:lnSpc>
              <a:buFont typeface="Arial"/>
              <a:buChar char="•"/>
            </a:pPr>
            <a:r>
              <a:rPr lang="en-US" sz="2999">
                <a:solidFill>
                  <a:srgbClr val="FFFFFF"/>
                </a:solidFill>
                <a:latin typeface="Open Sauce"/>
                <a:ea typeface="Open Sauce"/>
                <a:cs typeface="Open Sauce"/>
                <a:sym typeface="Open Sauce"/>
              </a:rPr>
              <a:t>Clustering (KMeans) to group similar laptops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0">
            <a:off x="15269050" y="-159177"/>
            <a:ext cx="3222818" cy="2868308"/>
          </a:xfrm>
          <a:custGeom>
            <a:avLst/>
            <a:gdLst/>
            <a:ahLst/>
            <a:cxnLst/>
            <a:rect r="r" b="b" t="t" l="l"/>
            <a:pathLst>
              <a:path h="2868308" w="3222818">
                <a:moveTo>
                  <a:pt x="0" y="0"/>
                </a:moveTo>
                <a:lnTo>
                  <a:pt x="3222818" y="0"/>
                </a:lnTo>
                <a:lnTo>
                  <a:pt x="3222818" y="2868309"/>
                </a:lnTo>
                <a:lnTo>
                  <a:pt x="0" y="2868309"/>
                </a:lnTo>
                <a:lnTo>
                  <a:pt x="0" y="0"/>
                </a:lnTo>
                <a:close/>
              </a:path>
            </a:pathLst>
          </a:custGeom>
          <a:blipFill>
            <a:blip r:embed="rId3">
              <a:alphaModFix amt="46000"/>
            </a:blip>
            <a:stretch>
              <a:fillRect l="0" t="0" r="0" b="0"/>
            </a:stretch>
          </a:blipFill>
        </p:spPr>
      </p:sp>
      <p:sp>
        <p:nvSpPr>
          <p:cNvPr name="Freeform 4" id="4"/>
          <p:cNvSpPr/>
          <p:nvPr/>
        </p:nvSpPr>
        <p:spPr>
          <a:xfrm flipH="true" flipV="false" rot="0">
            <a:off x="13709294" y="7811781"/>
            <a:ext cx="4605058" cy="2475219"/>
          </a:xfrm>
          <a:custGeom>
            <a:avLst/>
            <a:gdLst/>
            <a:ahLst/>
            <a:cxnLst/>
            <a:rect r="r" b="b" t="t" l="l"/>
            <a:pathLst>
              <a:path h="2475219" w="4605058">
                <a:moveTo>
                  <a:pt x="4605058" y="0"/>
                </a:moveTo>
                <a:lnTo>
                  <a:pt x="0" y="0"/>
                </a:lnTo>
                <a:lnTo>
                  <a:pt x="0" y="2475219"/>
                </a:lnTo>
                <a:lnTo>
                  <a:pt x="4605058" y="2475219"/>
                </a:lnTo>
                <a:lnTo>
                  <a:pt x="4605058" y="0"/>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0">
            <a:off x="0" y="0"/>
            <a:ext cx="873100" cy="2024580"/>
          </a:xfrm>
          <a:custGeom>
            <a:avLst/>
            <a:gdLst/>
            <a:ahLst/>
            <a:cxnLst/>
            <a:rect r="r" b="b" t="t" l="l"/>
            <a:pathLst>
              <a:path h="2024580" w="873100">
                <a:moveTo>
                  <a:pt x="873100" y="2024580"/>
                </a:moveTo>
                <a:lnTo>
                  <a:pt x="0" y="2024580"/>
                </a:lnTo>
                <a:lnTo>
                  <a:pt x="0" y="0"/>
                </a:lnTo>
                <a:lnTo>
                  <a:pt x="873100" y="0"/>
                </a:lnTo>
                <a:lnTo>
                  <a:pt x="873100" y="202458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066323" y="1883325"/>
            <a:ext cx="6248029" cy="6248029"/>
          </a:xfrm>
          <a:custGeom>
            <a:avLst/>
            <a:gdLst/>
            <a:ahLst/>
            <a:cxnLst/>
            <a:rect r="r" b="b" t="t" l="l"/>
            <a:pathLst>
              <a:path h="6248029" w="6248029">
                <a:moveTo>
                  <a:pt x="0" y="0"/>
                </a:moveTo>
                <a:lnTo>
                  <a:pt x="6248029" y="0"/>
                </a:lnTo>
                <a:lnTo>
                  <a:pt x="6248029" y="6248030"/>
                </a:lnTo>
                <a:lnTo>
                  <a:pt x="0" y="6248030"/>
                </a:lnTo>
                <a:lnTo>
                  <a:pt x="0" y="0"/>
                </a:lnTo>
                <a:close/>
              </a:path>
            </a:pathLst>
          </a:custGeom>
          <a:blipFill>
            <a:blip r:embed="rId8"/>
            <a:stretch>
              <a:fillRect l="0" t="0" r="0" b="0"/>
            </a:stretch>
          </a:blipFill>
        </p:spPr>
      </p:sp>
      <p:sp>
        <p:nvSpPr>
          <p:cNvPr name="TextBox 7" id="7"/>
          <p:cNvSpPr txBox="true"/>
          <p:nvPr/>
        </p:nvSpPr>
        <p:spPr>
          <a:xfrm rot="0">
            <a:off x="1028700" y="547376"/>
            <a:ext cx="3864564" cy="727601"/>
          </a:xfrm>
          <a:prstGeom prst="rect">
            <a:avLst/>
          </a:prstGeom>
        </p:spPr>
        <p:txBody>
          <a:bodyPr anchor="t" rtlCol="false" tIns="0" lIns="0" bIns="0" rIns="0">
            <a:spAutoFit/>
          </a:bodyPr>
          <a:lstStyle/>
          <a:p>
            <a:pPr algn="l">
              <a:lnSpc>
                <a:spcPts val="5845"/>
              </a:lnSpc>
            </a:pPr>
            <a:r>
              <a:rPr lang="en-US" sz="5082">
                <a:solidFill>
                  <a:srgbClr val="317C47"/>
                </a:solidFill>
                <a:latin typeface="Prata"/>
                <a:ea typeface="Prata"/>
                <a:cs typeface="Prata"/>
                <a:sym typeface="Prata"/>
              </a:rPr>
              <a:t>INSIGHTS</a:t>
            </a:r>
          </a:p>
        </p:txBody>
      </p:sp>
      <p:sp>
        <p:nvSpPr>
          <p:cNvPr name="TextBox 8" id="8"/>
          <p:cNvSpPr txBox="true"/>
          <p:nvPr/>
        </p:nvSpPr>
        <p:spPr>
          <a:xfrm rot="0">
            <a:off x="1028700" y="1368424"/>
            <a:ext cx="10190915" cy="3641726"/>
          </a:xfrm>
          <a:prstGeom prst="rect">
            <a:avLst/>
          </a:prstGeom>
        </p:spPr>
        <p:txBody>
          <a:bodyPr anchor="t" rtlCol="false" tIns="0" lIns="0" bIns="0" rIns="0">
            <a:spAutoFit/>
          </a:bodyPr>
          <a:lstStyle/>
          <a:p>
            <a:pPr algn="l" marL="647695" indent="-323848" lvl="1">
              <a:lnSpc>
                <a:spcPts val="4199"/>
              </a:lnSpc>
              <a:buFont typeface="Arial"/>
              <a:buChar char="•"/>
            </a:pPr>
            <a:r>
              <a:rPr lang="en-US" sz="2999">
                <a:solidFill>
                  <a:srgbClr val="000000"/>
                </a:solidFill>
                <a:latin typeface="Open Sauce"/>
                <a:ea typeface="Open Sauce"/>
                <a:cs typeface="Open Sauce"/>
                <a:sym typeface="Open Sauce"/>
              </a:rPr>
              <a:t>Popular price range varies by category</a:t>
            </a:r>
          </a:p>
          <a:p>
            <a:pPr algn="l" marL="647695" indent="-323848" lvl="1">
              <a:lnSpc>
                <a:spcPts val="4199"/>
              </a:lnSpc>
              <a:buFont typeface="Arial"/>
              <a:buChar char="•"/>
            </a:pPr>
            <a:r>
              <a:rPr lang="en-US" sz="2999">
                <a:solidFill>
                  <a:srgbClr val="000000"/>
                </a:solidFill>
                <a:latin typeface="Open Sauce"/>
                <a:ea typeface="Open Sauce"/>
                <a:cs typeface="Open Sauce"/>
                <a:sym typeface="Open Sauce"/>
              </a:rPr>
              <a:t>Storage and color affect consumer sentiment</a:t>
            </a:r>
          </a:p>
          <a:p>
            <a:pPr algn="l" marL="647695" indent="-323848" lvl="1">
              <a:lnSpc>
                <a:spcPts val="4199"/>
              </a:lnSpc>
              <a:buFont typeface="Arial"/>
              <a:buChar char="•"/>
            </a:pPr>
            <a:r>
              <a:rPr lang="en-US" sz="2999">
                <a:solidFill>
                  <a:srgbClr val="000000"/>
                </a:solidFill>
                <a:latin typeface="Open Sauce"/>
                <a:ea typeface="Open Sauce"/>
                <a:cs typeface="Open Sauce"/>
                <a:sym typeface="Open Sauce"/>
              </a:rPr>
              <a:t>Positive keywords align with higher ratings</a:t>
            </a:r>
          </a:p>
          <a:p>
            <a:pPr algn="l" marL="647695" indent="-323848" lvl="1">
              <a:lnSpc>
                <a:spcPts val="4199"/>
              </a:lnSpc>
              <a:buFont typeface="Arial"/>
              <a:buChar char="•"/>
            </a:pPr>
            <a:r>
              <a:rPr lang="en-US" sz="2999">
                <a:solidFill>
                  <a:srgbClr val="000000"/>
                </a:solidFill>
                <a:latin typeface="Open Sauce"/>
                <a:ea typeface="Open Sauce"/>
                <a:cs typeface="Open Sauce"/>
                <a:sym typeface="Open Sauce"/>
              </a:rPr>
              <a:t>Topic modeling reveals common concerns (e.g., battery, performance)</a:t>
            </a:r>
          </a:p>
          <a:p>
            <a:pPr algn="l" marL="647695" indent="-323848" lvl="1">
              <a:lnSpc>
                <a:spcPts val="4199"/>
              </a:lnSpc>
              <a:buFont typeface="Arial"/>
              <a:buChar char="•"/>
            </a:pPr>
            <a:r>
              <a:rPr lang="en-US" sz="2999">
                <a:solidFill>
                  <a:srgbClr val="000000"/>
                </a:solidFill>
                <a:latin typeface="Open Sauce"/>
                <a:ea typeface="Open Sauce"/>
                <a:cs typeface="Open Sauce"/>
                <a:sym typeface="Open Sauce"/>
              </a:rPr>
              <a:t>These insights help improve product strategies and customer satisfaction.</a:t>
            </a:r>
          </a:p>
        </p:txBody>
      </p:sp>
      <p:sp>
        <p:nvSpPr>
          <p:cNvPr name="TextBox 9" id="9"/>
          <p:cNvSpPr txBox="true"/>
          <p:nvPr/>
        </p:nvSpPr>
        <p:spPr>
          <a:xfrm rot="0">
            <a:off x="1028700" y="5457825"/>
            <a:ext cx="5031018" cy="727601"/>
          </a:xfrm>
          <a:prstGeom prst="rect">
            <a:avLst/>
          </a:prstGeom>
        </p:spPr>
        <p:txBody>
          <a:bodyPr anchor="t" rtlCol="false" tIns="0" lIns="0" bIns="0" rIns="0">
            <a:spAutoFit/>
          </a:bodyPr>
          <a:lstStyle/>
          <a:p>
            <a:pPr algn="l">
              <a:lnSpc>
                <a:spcPts val="5845"/>
              </a:lnSpc>
            </a:pPr>
            <a:r>
              <a:rPr lang="en-US" sz="5082">
                <a:solidFill>
                  <a:srgbClr val="317C47"/>
                </a:solidFill>
                <a:latin typeface="Prata"/>
                <a:ea typeface="Prata"/>
                <a:cs typeface="Prata"/>
                <a:sym typeface="Prata"/>
              </a:rPr>
              <a:t>CONCLUSION</a:t>
            </a:r>
          </a:p>
        </p:txBody>
      </p:sp>
      <p:sp>
        <p:nvSpPr>
          <p:cNvPr name="TextBox 10" id="10"/>
          <p:cNvSpPr txBox="true"/>
          <p:nvPr/>
        </p:nvSpPr>
        <p:spPr>
          <a:xfrm rot="0">
            <a:off x="1028700" y="6548617"/>
            <a:ext cx="10190915" cy="3108326"/>
          </a:xfrm>
          <a:prstGeom prst="rect">
            <a:avLst/>
          </a:prstGeom>
        </p:spPr>
        <p:txBody>
          <a:bodyPr anchor="t" rtlCol="false" tIns="0" lIns="0" bIns="0" rIns="0">
            <a:spAutoFit/>
          </a:bodyPr>
          <a:lstStyle/>
          <a:p>
            <a:pPr algn="l">
              <a:lnSpc>
                <a:spcPts val="4199"/>
              </a:lnSpc>
            </a:pPr>
            <a:r>
              <a:rPr lang="en-US" sz="2999">
                <a:solidFill>
                  <a:srgbClr val="000000"/>
                </a:solidFill>
                <a:latin typeface="Open Sauce"/>
                <a:ea typeface="Open Sauce"/>
                <a:cs typeface="Open Sauce"/>
                <a:sym typeface="Open Sauce"/>
              </a:rPr>
              <a:t>This project provided a comprehensive analysis of customer reviews for electronics on Flipkart, focusing on mobiles, laptops, and tablets. Through web scraping, data cleaning, and exploratory data analysis, able to extract meaningful patterns from unstructured feedback.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DAGmvZpJiXI</dc:identifier>
  <dcterms:modified xsi:type="dcterms:W3CDTF">2011-08-01T06:04:30Z</dcterms:modified>
  <cp:revision>1</cp:revision>
  <dc:title>Descriptive Analysisproject</dc:title>
</cp:coreProperties>
</file>